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74" r:id="rId4"/>
    <p:sldId id="277" r:id="rId5"/>
    <p:sldId id="256" r:id="rId6"/>
    <p:sldId id="347" r:id="rId7"/>
    <p:sldId id="329" r:id="rId8"/>
    <p:sldId id="257" r:id="rId9"/>
    <p:sldId id="259" r:id="rId10"/>
    <p:sldId id="298" r:id="rId11"/>
    <p:sldId id="261" r:id="rId12"/>
    <p:sldId id="262" r:id="rId13"/>
    <p:sldId id="265" r:id="rId14"/>
    <p:sldId id="266" r:id="rId15"/>
    <p:sldId id="268" r:id="rId16"/>
    <p:sldId id="258" r:id="rId17"/>
    <p:sldId id="269" r:id="rId18"/>
    <p:sldId id="271" r:id="rId19"/>
    <p:sldId id="272" r:id="rId20"/>
    <p:sldId id="275" r:id="rId21"/>
    <p:sldId id="278" r:id="rId22"/>
    <p:sldId id="286" r:id="rId23"/>
    <p:sldId id="279" r:id="rId24"/>
    <p:sldId id="280" r:id="rId25"/>
    <p:sldId id="281" r:id="rId26"/>
    <p:sldId id="282" r:id="rId27"/>
    <p:sldId id="332" r:id="rId28"/>
    <p:sldId id="283" r:id="rId29"/>
    <p:sldId id="284" r:id="rId30"/>
    <p:sldId id="325" r:id="rId31"/>
    <p:sldId id="285" r:id="rId32"/>
    <p:sldId id="276" r:id="rId33"/>
    <p:sldId id="287" r:id="rId34"/>
    <p:sldId id="288" r:id="rId35"/>
    <p:sldId id="330" r:id="rId36"/>
    <p:sldId id="296" r:id="rId37"/>
    <p:sldId id="289" r:id="rId38"/>
    <p:sldId id="263" r:id="rId39"/>
    <p:sldId id="290" r:id="rId40"/>
    <p:sldId id="291" r:id="rId41"/>
    <p:sldId id="292" r:id="rId42"/>
    <p:sldId id="293" r:id="rId43"/>
    <p:sldId id="324" r:id="rId44"/>
    <p:sldId id="294" r:id="rId45"/>
    <p:sldId id="297" r:id="rId46"/>
    <p:sldId id="295" r:id="rId47"/>
    <p:sldId id="260" r:id="rId48"/>
    <p:sldId id="267" r:id="rId49"/>
    <p:sldId id="299" r:id="rId50"/>
    <p:sldId id="333" r:id="rId51"/>
    <p:sldId id="300" r:id="rId52"/>
    <p:sldId id="327" r:id="rId53"/>
    <p:sldId id="301" r:id="rId54"/>
    <p:sldId id="264" r:id="rId55"/>
    <p:sldId id="339" r:id="rId56"/>
    <p:sldId id="302" r:id="rId57"/>
    <p:sldId id="303" r:id="rId58"/>
    <p:sldId id="304" r:id="rId59"/>
    <p:sldId id="270" r:id="rId60"/>
    <p:sldId id="305" r:id="rId61"/>
    <p:sldId id="326" r:id="rId62"/>
    <p:sldId id="306" r:id="rId63"/>
    <p:sldId id="307" r:id="rId64"/>
    <p:sldId id="273" r:id="rId65"/>
    <p:sldId id="308" r:id="rId66"/>
    <p:sldId id="309" r:id="rId67"/>
    <p:sldId id="310" r:id="rId68"/>
    <p:sldId id="311" r:id="rId69"/>
    <p:sldId id="328" r:id="rId70"/>
    <p:sldId id="312" r:id="rId71"/>
    <p:sldId id="313" r:id="rId72"/>
    <p:sldId id="314" r:id="rId73"/>
    <p:sldId id="344" r:id="rId74"/>
    <p:sldId id="315" r:id="rId75"/>
    <p:sldId id="316" r:id="rId76"/>
    <p:sldId id="346" r:id="rId77"/>
    <p:sldId id="317" r:id="rId78"/>
    <p:sldId id="318" r:id="rId79"/>
    <p:sldId id="319" r:id="rId80"/>
    <p:sldId id="320" r:id="rId81"/>
    <p:sldId id="322" r:id="rId82"/>
    <p:sldId id="321" r:id="rId83"/>
    <p:sldId id="323" r:id="rId84"/>
    <p:sldId id="331" r:id="rId85"/>
    <p:sldId id="336" r:id="rId86"/>
    <p:sldId id="337" r:id="rId87"/>
    <p:sldId id="334" r:id="rId88"/>
    <p:sldId id="335" r:id="rId89"/>
    <p:sldId id="341" r:id="rId90"/>
    <p:sldId id="342" r:id="rId91"/>
    <p:sldId id="340" r:id="rId92"/>
    <p:sldId id="343" r:id="rId93"/>
    <p:sldId id="345" r:id="rId94"/>
    <p:sldId id="338" r:id="rId95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22" y="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57932" y="2401943"/>
            <a:ext cx="8482330" cy="7103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981729" y="2401943"/>
            <a:ext cx="5193030" cy="7103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>
              <a:alpha val="9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141204" y="1916171"/>
            <a:ext cx="9885045" cy="7434580"/>
          </a:xfrm>
          <a:custGeom>
            <a:avLst/>
            <a:gdLst/>
            <a:ahLst/>
            <a:cxnLst/>
            <a:rect l="l" t="t" r="r" b="b"/>
            <a:pathLst>
              <a:path w="9885044" h="7434580">
                <a:moveTo>
                  <a:pt x="0" y="7434328"/>
                </a:moveTo>
                <a:lnTo>
                  <a:pt x="9884515" y="7434328"/>
                </a:lnTo>
                <a:lnTo>
                  <a:pt x="9884515" y="0"/>
                </a:lnTo>
                <a:lnTo>
                  <a:pt x="0" y="0"/>
                </a:lnTo>
                <a:lnTo>
                  <a:pt x="0" y="7434328"/>
                </a:lnTo>
                <a:close/>
              </a:path>
            </a:pathLst>
          </a:custGeom>
          <a:ln w="10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0000">
              <a:alpha val="9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33073" y="1348898"/>
            <a:ext cx="10237953" cy="2192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Open Sans SemiBold"/>
                <a:cs typeface="Open Sans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7932" y="4211739"/>
            <a:ext cx="16988234" cy="4422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57932" y="1348898"/>
            <a:ext cx="7720965" cy="21926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650"/>
              </a:lnSpc>
              <a:spcBef>
                <a:spcPts val="185"/>
              </a:spcBef>
            </a:pPr>
            <a:r>
              <a:rPr dirty="0"/>
              <a:t>Thank You to our  Premiere</a:t>
            </a:r>
            <a:r>
              <a:rPr spc="-70" dirty="0"/>
              <a:t> </a:t>
            </a:r>
            <a:r>
              <a:rPr dirty="0"/>
              <a:t>Sponsor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57932" y="3899279"/>
            <a:ext cx="4754880" cy="11144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Joe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Holman,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Director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of New</a:t>
            </a:r>
            <a:r>
              <a:rPr sz="33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Business</a:t>
            </a:r>
            <a:endParaRPr sz="3300">
              <a:latin typeface="Open Sans Light"/>
              <a:cs typeface="Open Sans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486560" y="1622987"/>
            <a:ext cx="7863840" cy="9005570"/>
          </a:xfrm>
          <a:custGeom>
            <a:avLst/>
            <a:gdLst/>
            <a:ahLst/>
            <a:cxnLst/>
            <a:rect l="l" t="t" r="r" b="b"/>
            <a:pathLst>
              <a:path w="7863840" h="9005570">
                <a:moveTo>
                  <a:pt x="0" y="9004961"/>
                </a:moveTo>
                <a:lnTo>
                  <a:pt x="7863634" y="9004961"/>
                </a:lnTo>
                <a:lnTo>
                  <a:pt x="7863634" y="0"/>
                </a:lnTo>
                <a:lnTo>
                  <a:pt x="0" y="0"/>
                </a:lnTo>
                <a:lnTo>
                  <a:pt x="0" y="9004961"/>
                </a:lnTo>
                <a:close/>
              </a:path>
            </a:pathLst>
          </a:custGeom>
          <a:ln w="10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85240" y="2136060"/>
            <a:ext cx="7066266" cy="7967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55711" y="5580981"/>
            <a:ext cx="4287520" cy="1874520"/>
          </a:xfrm>
          <a:custGeom>
            <a:avLst/>
            <a:gdLst/>
            <a:ahLst/>
            <a:cxnLst/>
            <a:rect l="l" t="t" r="r" b="b"/>
            <a:pathLst>
              <a:path w="4287520" h="1874520">
                <a:moveTo>
                  <a:pt x="0" y="1874288"/>
                </a:moveTo>
                <a:lnTo>
                  <a:pt x="4287042" y="1874288"/>
                </a:lnTo>
                <a:lnTo>
                  <a:pt x="4287042" y="0"/>
                </a:lnTo>
                <a:lnTo>
                  <a:pt x="0" y="0"/>
                </a:lnTo>
                <a:lnTo>
                  <a:pt x="0" y="1874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29405" y="5580981"/>
            <a:ext cx="3262119" cy="1874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86560" y="1622987"/>
            <a:ext cx="7863840" cy="9005570"/>
          </a:xfrm>
          <a:custGeom>
            <a:avLst/>
            <a:gdLst/>
            <a:ahLst/>
            <a:cxnLst/>
            <a:rect l="l" t="t" r="r" b="b"/>
            <a:pathLst>
              <a:path w="7863840" h="9005570">
                <a:moveTo>
                  <a:pt x="0" y="9004961"/>
                </a:moveTo>
                <a:lnTo>
                  <a:pt x="7863634" y="9004961"/>
                </a:lnTo>
                <a:lnTo>
                  <a:pt x="7863634" y="0"/>
                </a:lnTo>
                <a:lnTo>
                  <a:pt x="0" y="0"/>
                </a:lnTo>
                <a:lnTo>
                  <a:pt x="0" y="9004961"/>
                </a:lnTo>
                <a:close/>
              </a:path>
            </a:pathLst>
          </a:custGeom>
          <a:ln w="1047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85240" y="2136060"/>
            <a:ext cx="7066280" cy="7967980"/>
          </a:xfrm>
          <a:custGeom>
            <a:avLst/>
            <a:gdLst/>
            <a:ahLst/>
            <a:cxnLst/>
            <a:rect l="l" t="t" r="r" b="b"/>
            <a:pathLst>
              <a:path w="7066280" h="7967980">
                <a:moveTo>
                  <a:pt x="0" y="7967684"/>
                </a:moveTo>
                <a:lnTo>
                  <a:pt x="7066266" y="7967684"/>
                </a:lnTo>
                <a:lnTo>
                  <a:pt x="7066266" y="0"/>
                </a:lnTo>
                <a:lnTo>
                  <a:pt x="0" y="0"/>
                </a:lnTo>
                <a:lnTo>
                  <a:pt x="0" y="7967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557932" y="1348898"/>
            <a:ext cx="7402195" cy="21926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650"/>
              </a:lnSpc>
              <a:spcBef>
                <a:spcPts val="185"/>
              </a:spcBef>
            </a:pPr>
            <a:r>
              <a:rPr dirty="0"/>
              <a:t>Thank You to</a:t>
            </a:r>
            <a:r>
              <a:rPr spc="-40" dirty="0"/>
              <a:t> </a:t>
            </a:r>
            <a:r>
              <a:rPr dirty="0"/>
              <a:t>our  Gold</a:t>
            </a:r>
            <a:r>
              <a:rPr spc="-10" dirty="0"/>
              <a:t> </a:t>
            </a:r>
            <a:r>
              <a:rPr dirty="0"/>
              <a:t>Sponsors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557932" y="4072050"/>
            <a:ext cx="4429125" cy="3837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6575">
              <a:lnSpc>
                <a:spcPct val="108300"/>
              </a:lnSpc>
              <a:spcBef>
                <a:spcPts val="100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Bartlett Tree Experts 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Harris</a:t>
            </a:r>
            <a:endParaRPr sz="3300">
              <a:latin typeface="Open Sans Light"/>
              <a:cs typeface="Open Sans Light"/>
            </a:endParaRPr>
          </a:p>
          <a:p>
            <a:pPr marL="12700" marR="1401445">
              <a:lnSpc>
                <a:spcPts val="4290"/>
              </a:lnSpc>
              <a:spcBef>
                <a:spcPts val="195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Legacy Cleaning  Kraus</a:t>
            </a:r>
            <a:r>
              <a:rPr sz="3300" b="0" spc="-5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Anderson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Prescription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Landscape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RSP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Savatree</a:t>
            </a:r>
            <a:endParaRPr sz="3300">
              <a:latin typeface="Open Sans Light"/>
              <a:cs typeface="Open Sans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281057" y="2673872"/>
            <a:ext cx="2662183" cy="10555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612090" y="3413508"/>
            <a:ext cx="3070618" cy="753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45764" y="6054757"/>
            <a:ext cx="2892865" cy="1860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59811" y="4333877"/>
            <a:ext cx="1824072" cy="1824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366661" y="4628026"/>
            <a:ext cx="2218490" cy="2121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78848" y="7915989"/>
            <a:ext cx="2196634" cy="1978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316175" y="8153377"/>
            <a:ext cx="3104841" cy="1414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930062"/>
            <a:ext cx="66414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Past</a:t>
            </a:r>
            <a:r>
              <a:rPr spc="-55" dirty="0"/>
              <a:t> </a:t>
            </a:r>
            <a:r>
              <a:rPr spc="-5" dirty="0"/>
              <a:t>Presidents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7932" y="2443826"/>
            <a:ext cx="6638925" cy="71037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1984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1985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Rodger</a:t>
            </a:r>
            <a:r>
              <a:rPr sz="3300" b="0" spc="-5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McCombs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1985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1986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Rodger</a:t>
            </a:r>
            <a:r>
              <a:rPr sz="3300" b="0" spc="-5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McCombs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1986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1987	Paul Thone</a:t>
            </a:r>
            <a:r>
              <a:rPr sz="3300" b="0" spc="-3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i="1" spc="-10" dirty="0">
                <a:solidFill>
                  <a:srgbClr val="FFFFFF"/>
                </a:solidFill>
                <a:latin typeface="Open Sans Light"/>
                <a:cs typeface="Open Sans Light"/>
              </a:rPr>
              <a:t>deceased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1987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1988	Jack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Yates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1988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1989	Dan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Brathal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1989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1990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Caren Olson</a:t>
            </a:r>
            <a:r>
              <a:rPr sz="33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i="1" spc="-10" dirty="0">
                <a:solidFill>
                  <a:srgbClr val="FFFFFF"/>
                </a:solidFill>
                <a:latin typeface="Open Sans Light"/>
                <a:cs typeface="Open Sans Light"/>
              </a:rPr>
              <a:t>deceased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1990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1991	Al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Amiot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1991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1992	Sharon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Harrington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1992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1993	Peggy McCarthy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1993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1994	Blaine Bartz</a:t>
            </a:r>
            <a:r>
              <a:rPr sz="3300" b="0" spc="-3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i="1" spc="-10" dirty="0">
                <a:solidFill>
                  <a:srgbClr val="FFFFFF"/>
                </a:solidFill>
                <a:latin typeface="Open Sans Light"/>
                <a:cs typeface="Open Sans Light"/>
              </a:rPr>
              <a:t>deceased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1994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1995	Beth Eder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1995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1996	Paul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Carlson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1996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1997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Wendy Gilbertson</a:t>
            </a:r>
            <a:endParaRPr sz="3300">
              <a:latin typeface="Open Sans Light"/>
              <a:cs typeface="Open Sans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57132" y="2485710"/>
            <a:ext cx="5618480" cy="710374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1997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1998	Theresa</a:t>
            </a:r>
            <a:r>
              <a:rPr sz="3300" b="0" spc="-3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Sposito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1998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1999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Debra</a:t>
            </a:r>
            <a:r>
              <a:rPr sz="3300" b="0" spc="-2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Pasvogel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1999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2000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Leslee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Yoder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2000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2001	Jay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Schrader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2001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2002	Peter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Hillman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2002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2003	Ann</a:t>
            </a:r>
            <a:r>
              <a:rPr sz="3300" b="0" spc="-2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Kastensen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2003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2004	Steve</a:t>
            </a:r>
            <a:r>
              <a:rPr sz="3300" b="0" spc="-4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Lockwood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2004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2005	Fred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Atkinson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2005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2006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Kristine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Fisher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2006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2007	Tom Shultz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2007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2008	Paul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Wallerius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2008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2009	Greg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Goeke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2009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2010	Brian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Woolsey</a:t>
            </a:r>
            <a:endParaRPr sz="330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930062"/>
            <a:ext cx="664146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Past</a:t>
            </a:r>
            <a:r>
              <a:rPr spc="-55" dirty="0"/>
              <a:t> </a:t>
            </a:r>
            <a:r>
              <a:rPr spc="-5" dirty="0"/>
              <a:t>Presidents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7932" y="2443826"/>
            <a:ext cx="5746115" cy="49263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2010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2011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Rebecca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Seltz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2011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2012	John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Ewine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2012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2013	Bill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Howden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2013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2014	Bill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O’Neill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2014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2015	Greg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Williams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2015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2016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Rhonda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Rezac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2016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2018	Greg</a:t>
            </a:r>
            <a:r>
              <a:rPr sz="33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Wood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2018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2020	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Laura</a:t>
            </a:r>
            <a:r>
              <a:rPr sz="3300" b="0" spc="-4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Magnuson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2571115" algn="l"/>
              </a:tabLst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2020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–</a:t>
            </a:r>
            <a:r>
              <a:rPr sz="33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2022	Jon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Heaton</a:t>
            </a:r>
            <a:endParaRPr sz="330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9886" y="2317409"/>
            <a:ext cx="2652945" cy="3006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9886" y="6628059"/>
            <a:ext cx="2652945" cy="3047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0677" y="6628059"/>
            <a:ext cx="2652945" cy="30470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22127" y="6651066"/>
            <a:ext cx="2652945" cy="3024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46518" y="6628059"/>
            <a:ext cx="2652945" cy="30470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9106" y="2297050"/>
            <a:ext cx="2652945" cy="30470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322127" y="2297050"/>
            <a:ext cx="2652945" cy="30470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76138" y="6628059"/>
            <a:ext cx="2652945" cy="30470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60677" y="2297050"/>
            <a:ext cx="2652945" cy="30470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77523" y="2297050"/>
            <a:ext cx="2652955" cy="30470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01215" y="5425556"/>
            <a:ext cx="2371725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Trenna Ross,</a:t>
            </a:r>
            <a:r>
              <a:rPr sz="2300" b="0" spc="-6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CFM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President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7243" y="9823327"/>
            <a:ext cx="2961005" cy="10255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Laura Magnuson,</a:t>
            </a:r>
            <a:r>
              <a:rPr sz="2300" b="0" spc="-5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CFM</a:t>
            </a:r>
            <a:endParaRPr sz="2300">
              <a:latin typeface="Open Sans Light"/>
              <a:cs typeface="Open Sans Light"/>
            </a:endParaRPr>
          </a:p>
          <a:p>
            <a:pPr marL="157480" marR="151130" indent="635" algn="ctr">
              <a:lnSpc>
                <a:spcPts val="2470"/>
              </a:lnSpc>
              <a:spcBef>
                <a:spcPts val="35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Professional  </a:t>
            </a: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Development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&amp;</a:t>
            </a:r>
            <a:r>
              <a:rPr sz="1800" b="0" spc="-4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Outreach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80386" y="5425556"/>
            <a:ext cx="2272665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Allecia</a:t>
            </a:r>
            <a:r>
              <a:rPr sz="2300" b="0" spc="-3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McDonald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Vice</a:t>
            </a:r>
            <a:r>
              <a:rPr sz="18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President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2908" y="9823327"/>
            <a:ext cx="2047239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Brian</a:t>
            </a:r>
            <a:r>
              <a:rPr sz="2300" b="0" spc="-4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Comiskey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</a:t>
            </a:r>
            <a:r>
              <a:rPr sz="1800" b="0" spc="-3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Events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08815" y="5425556"/>
            <a:ext cx="2473325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John</a:t>
            </a:r>
            <a:r>
              <a:rPr sz="2300" b="0" spc="-4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Viktora-Croke</a:t>
            </a:r>
            <a:endParaRPr sz="2300">
              <a:latin typeface="Open Sans Light"/>
              <a:cs typeface="Open Sans Light"/>
            </a:endParaRPr>
          </a:p>
          <a:p>
            <a:pPr marL="635" algn="ctr">
              <a:lnSpc>
                <a:spcPct val="100000"/>
              </a:lnSpc>
              <a:spcBef>
                <a:spcPts val="210"/>
              </a:spcBef>
            </a:pP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Treasurer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3862" y="9823327"/>
            <a:ext cx="2063750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Nick</a:t>
            </a:r>
            <a:r>
              <a:rPr sz="2300" b="0" spc="-2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Edwards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</a:t>
            </a:r>
            <a:r>
              <a:rPr sz="1800" b="0" spc="-5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Programs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32049" y="5425556"/>
            <a:ext cx="3158490" cy="10255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Rhonda Small, FMP,</a:t>
            </a:r>
            <a:r>
              <a:rPr sz="2300" b="0" spc="-4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SFP</a:t>
            </a:r>
            <a:endParaRPr sz="2300">
              <a:latin typeface="Open Sans Light"/>
              <a:cs typeface="Open Sans Light"/>
            </a:endParaRPr>
          </a:p>
          <a:p>
            <a:pPr marL="104775" marR="97155" indent="635" algn="ctr">
              <a:lnSpc>
                <a:spcPts val="2470"/>
              </a:lnSpc>
              <a:spcBef>
                <a:spcPts val="35"/>
              </a:spcBef>
            </a:pP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Secretary &amp; </a:t>
            </a: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  Communications /</a:t>
            </a:r>
            <a:r>
              <a:rPr sz="1800" b="0" spc="-3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Programs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78192" y="9823327"/>
            <a:ext cx="1741805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Eric</a:t>
            </a:r>
            <a:r>
              <a:rPr sz="23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Walsh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</a:t>
            </a:r>
            <a:r>
              <a:rPr sz="1800" b="0" spc="-6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Events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063038" y="5425556"/>
            <a:ext cx="2679700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Jon</a:t>
            </a:r>
            <a:r>
              <a:rPr sz="2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Heaton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Immediate Past</a:t>
            </a:r>
            <a:r>
              <a:rPr sz="1800" b="0" spc="-6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President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214943" y="9823327"/>
            <a:ext cx="2376170" cy="7112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Jason</a:t>
            </a:r>
            <a:r>
              <a:rPr sz="23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2300" b="0" dirty="0">
                <a:solidFill>
                  <a:srgbClr val="FFFFFF"/>
                </a:solidFill>
                <a:latin typeface="Open Sans Light"/>
                <a:cs typeface="Open Sans Light"/>
              </a:rPr>
              <a:t>Popovich</a:t>
            </a:r>
            <a:endParaRPr sz="2300"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800" b="0" dirty="0">
                <a:solidFill>
                  <a:srgbClr val="FFFFFF"/>
                </a:solidFill>
                <a:latin typeface="Open Sans Light"/>
                <a:cs typeface="Open Sans Light"/>
              </a:rPr>
              <a:t>Director -</a:t>
            </a:r>
            <a:r>
              <a:rPr sz="1800" b="0" spc="-4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18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Membership</a:t>
            </a:r>
            <a:endParaRPr sz="1800">
              <a:latin typeface="Open Sans Light"/>
              <a:cs typeface="Open Sans Ligh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606439" y="930062"/>
            <a:ext cx="128943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Thank You Board of</a:t>
            </a:r>
            <a:r>
              <a:rPr spc="-5" dirty="0"/>
              <a:t> </a:t>
            </a:r>
            <a:r>
              <a:rPr dirty="0"/>
              <a:t>Directors!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658620" marR="5080" indent="-1642110">
              <a:lnSpc>
                <a:spcPts val="8650"/>
              </a:lnSpc>
              <a:spcBef>
                <a:spcPts val="185"/>
              </a:spcBef>
            </a:pPr>
            <a:r>
              <a:rPr dirty="0"/>
              <a:t>IFMA </a:t>
            </a:r>
            <a:r>
              <a:rPr spc="5" dirty="0"/>
              <a:t>MSP </a:t>
            </a:r>
            <a:r>
              <a:rPr dirty="0"/>
              <a:t>Certifications  by the</a:t>
            </a:r>
            <a:r>
              <a:rPr spc="-20" dirty="0"/>
              <a:t> </a:t>
            </a:r>
            <a:r>
              <a:rPr dirty="0"/>
              <a:t>Numbers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494531" y="4835222"/>
            <a:ext cx="2733040" cy="277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38735" algn="ctr">
              <a:lnSpc>
                <a:spcPts val="10825"/>
              </a:lnSpc>
              <a:spcBef>
                <a:spcPts val="130"/>
              </a:spcBef>
            </a:pPr>
            <a:r>
              <a:rPr sz="9450" b="1" spc="204" dirty="0">
                <a:latin typeface="Open Sans"/>
                <a:cs typeface="Open Sans"/>
              </a:rPr>
              <a:t>30</a:t>
            </a:r>
            <a:endParaRPr sz="9450">
              <a:latin typeface="Open Sans"/>
              <a:cs typeface="Open Sans"/>
            </a:endParaRPr>
          </a:p>
          <a:p>
            <a:pPr algn="ctr">
              <a:lnSpc>
                <a:spcPts val="10825"/>
              </a:lnSpc>
            </a:pPr>
            <a:r>
              <a:rPr sz="9450" b="1" spc="395" dirty="0">
                <a:latin typeface="Open Sans"/>
                <a:cs typeface="Open Sans"/>
              </a:rPr>
              <a:t>CFM</a:t>
            </a:r>
            <a:endParaRPr sz="945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92079" y="4835222"/>
            <a:ext cx="2251075" cy="277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41910" algn="ctr">
              <a:lnSpc>
                <a:spcPts val="10825"/>
              </a:lnSpc>
              <a:spcBef>
                <a:spcPts val="130"/>
              </a:spcBef>
            </a:pPr>
            <a:r>
              <a:rPr sz="9450" b="1" spc="15" dirty="0">
                <a:latin typeface="Open Sans"/>
                <a:cs typeface="Open Sans"/>
              </a:rPr>
              <a:t>7</a:t>
            </a:r>
            <a:endParaRPr sz="9450">
              <a:latin typeface="Open Sans"/>
              <a:cs typeface="Open Sans"/>
            </a:endParaRPr>
          </a:p>
          <a:p>
            <a:pPr algn="ctr">
              <a:lnSpc>
                <a:spcPts val="10825"/>
              </a:lnSpc>
            </a:pPr>
            <a:r>
              <a:rPr sz="9450" b="1" spc="395" dirty="0">
                <a:latin typeface="Open Sans"/>
                <a:cs typeface="Open Sans"/>
              </a:rPr>
              <a:t>SFP</a:t>
            </a:r>
            <a:endParaRPr sz="945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950278" y="4835222"/>
            <a:ext cx="2722880" cy="277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40640" algn="ctr">
              <a:lnSpc>
                <a:spcPts val="10825"/>
              </a:lnSpc>
              <a:spcBef>
                <a:spcPts val="130"/>
              </a:spcBef>
            </a:pPr>
            <a:r>
              <a:rPr sz="9450" b="1" spc="204" dirty="0">
                <a:latin typeface="Open Sans"/>
                <a:cs typeface="Open Sans"/>
              </a:rPr>
              <a:t>39</a:t>
            </a:r>
            <a:endParaRPr sz="9450">
              <a:latin typeface="Open Sans"/>
              <a:cs typeface="Open Sans"/>
            </a:endParaRPr>
          </a:p>
          <a:p>
            <a:pPr algn="ctr">
              <a:lnSpc>
                <a:spcPts val="10825"/>
              </a:lnSpc>
            </a:pPr>
            <a:r>
              <a:rPr sz="9450" b="1" spc="400" dirty="0">
                <a:latin typeface="Open Sans"/>
                <a:cs typeface="Open Sans"/>
              </a:rPr>
              <a:t>FMP</a:t>
            </a:r>
            <a:endParaRPr sz="9450">
              <a:latin typeface="Open Sans"/>
              <a:cs typeface="Open San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97CFEF-D45E-8E7F-925B-8A8954C31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084" y="4252329"/>
            <a:ext cx="15525872" cy="3317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A group of men standing together">
            <a:extLst>
              <a:ext uri="{FF2B5EF4-FFF2-40B4-BE49-F238E27FC236}">
                <a16:creationId xmlns:a16="http://schemas.microsoft.com/office/drawing/2014/main" id="{5EA0A92F-2879-A073-FA87-7F14FE4C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00" y="2201470"/>
            <a:ext cx="10348312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57932" y="1348898"/>
            <a:ext cx="4999990" cy="21926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650"/>
              </a:lnSpc>
              <a:spcBef>
                <a:spcPts val="185"/>
              </a:spcBef>
            </a:pPr>
            <a:r>
              <a:rPr dirty="0"/>
              <a:t>Milestones  1980 –</a:t>
            </a:r>
            <a:r>
              <a:rPr spc="-55" dirty="0"/>
              <a:t> </a:t>
            </a:r>
            <a:r>
              <a:rPr dirty="0"/>
              <a:t>2000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57932" y="4211739"/>
            <a:ext cx="13999844" cy="316611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11785" indent="-299085">
              <a:lnSpc>
                <a:spcPct val="100000"/>
              </a:lnSpc>
              <a:spcBef>
                <a:spcPts val="600"/>
              </a:spcBef>
              <a:buChar char="•"/>
              <a:tabLst>
                <a:tab pos="312420" algn="l"/>
              </a:tabLst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1980: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National Facility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Management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Association</a:t>
            </a:r>
            <a:r>
              <a:rPr sz="37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(NFMA)</a:t>
            </a:r>
            <a:endParaRPr sz="3700">
              <a:latin typeface="Open Sans Light"/>
              <a:cs typeface="Open Sans Light"/>
            </a:endParaRPr>
          </a:p>
          <a:p>
            <a:pPr marL="311785" indent="-299085">
              <a:lnSpc>
                <a:spcPct val="100000"/>
              </a:lnSpc>
              <a:spcBef>
                <a:spcPts val="509"/>
              </a:spcBef>
              <a:buChar char="•"/>
              <a:tabLst>
                <a:tab pos="312420" algn="l"/>
              </a:tabLst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1982: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NFMA becomes</a:t>
            </a:r>
            <a:r>
              <a:rPr sz="37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IFMA</a:t>
            </a:r>
            <a:endParaRPr sz="3700">
              <a:latin typeface="Open Sans Light"/>
              <a:cs typeface="Open Sans Light"/>
            </a:endParaRPr>
          </a:p>
          <a:p>
            <a:pPr marL="311785" indent="-299085">
              <a:lnSpc>
                <a:spcPct val="100000"/>
              </a:lnSpc>
              <a:spcBef>
                <a:spcPts val="505"/>
              </a:spcBef>
              <a:buChar char="•"/>
              <a:tabLst>
                <a:tab pos="312420" algn="l"/>
              </a:tabLst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1984: MSP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Chapter becomes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15th</a:t>
            </a:r>
            <a:r>
              <a:rPr sz="37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Chapter</a:t>
            </a:r>
            <a:endParaRPr sz="3700">
              <a:latin typeface="Open Sans Light"/>
              <a:cs typeface="Open Sans Light"/>
            </a:endParaRPr>
          </a:p>
          <a:p>
            <a:pPr marL="311785" indent="-299085">
              <a:lnSpc>
                <a:spcPct val="100000"/>
              </a:lnSpc>
              <a:spcBef>
                <a:spcPts val="505"/>
              </a:spcBef>
              <a:buChar char="•"/>
              <a:tabLst>
                <a:tab pos="312420" algn="l"/>
              </a:tabLst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1985: MSP Education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Committee developed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a model</a:t>
            </a:r>
            <a:r>
              <a:rPr sz="37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curriculum</a:t>
            </a:r>
            <a:endParaRPr sz="3700">
              <a:latin typeface="Open Sans Light"/>
              <a:cs typeface="Open Sans Light"/>
            </a:endParaRPr>
          </a:p>
          <a:p>
            <a:pPr marL="311785" indent="-299085">
              <a:lnSpc>
                <a:spcPct val="100000"/>
              </a:lnSpc>
              <a:spcBef>
                <a:spcPts val="505"/>
              </a:spcBef>
              <a:buChar char="•"/>
              <a:tabLst>
                <a:tab pos="312420" algn="l"/>
              </a:tabLst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1988: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Minneapolis/St. Paul Chapter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sweeps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Awards of</a:t>
            </a:r>
            <a:r>
              <a:rPr sz="3700" b="0" spc="6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Excellence</a:t>
            </a:r>
            <a:endParaRPr sz="370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56" y="2324526"/>
            <a:ext cx="9015421" cy="6659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4916" y="8940529"/>
            <a:ext cx="1427249" cy="142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2652" y="10156649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1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51153" y="1015715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151" y="0"/>
                </a:moveTo>
                <a:lnTo>
                  <a:pt x="62" y="1602"/>
                </a:lnTo>
                <a:lnTo>
                  <a:pt x="0" y="2031"/>
                </a:lnTo>
                <a:lnTo>
                  <a:pt x="1151" y="1120"/>
                </a:lnTo>
                <a:lnTo>
                  <a:pt x="11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2504" y="10006917"/>
            <a:ext cx="635" cy="68580"/>
          </a:xfrm>
          <a:custGeom>
            <a:avLst/>
            <a:gdLst/>
            <a:ahLst/>
            <a:cxnLst/>
            <a:rect l="l" t="t" r="r" b="b"/>
            <a:pathLst>
              <a:path w="635" h="68579">
                <a:moveTo>
                  <a:pt x="157" y="0"/>
                </a:moveTo>
                <a:lnTo>
                  <a:pt x="0" y="68322"/>
                </a:lnTo>
                <a:lnTo>
                  <a:pt x="157" y="68353"/>
                </a:lnTo>
                <a:lnTo>
                  <a:pt x="1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9355" y="9686448"/>
            <a:ext cx="109855" cy="410845"/>
          </a:xfrm>
          <a:custGeom>
            <a:avLst/>
            <a:gdLst/>
            <a:ahLst/>
            <a:cxnLst/>
            <a:rect l="l" t="t" r="r" b="b"/>
            <a:pathLst>
              <a:path w="109855" h="410845">
                <a:moveTo>
                  <a:pt x="16367" y="0"/>
                </a:moveTo>
                <a:lnTo>
                  <a:pt x="7023" y="65301"/>
                </a:lnTo>
                <a:lnTo>
                  <a:pt x="2242" y="120949"/>
                </a:lnTo>
                <a:lnTo>
                  <a:pt x="228" y="172071"/>
                </a:lnTo>
                <a:lnTo>
                  <a:pt x="0" y="197062"/>
                </a:lnTo>
                <a:lnTo>
                  <a:pt x="294" y="221553"/>
                </a:lnTo>
                <a:lnTo>
                  <a:pt x="1899" y="264862"/>
                </a:lnTo>
                <a:lnTo>
                  <a:pt x="4902" y="307864"/>
                </a:lnTo>
                <a:lnTo>
                  <a:pt x="47250" y="361975"/>
                </a:lnTo>
                <a:lnTo>
                  <a:pt x="95433" y="410699"/>
                </a:lnTo>
                <a:lnTo>
                  <a:pt x="94835" y="396614"/>
                </a:lnTo>
                <a:lnTo>
                  <a:pt x="94354" y="382490"/>
                </a:lnTo>
                <a:lnTo>
                  <a:pt x="93761" y="355957"/>
                </a:lnTo>
                <a:lnTo>
                  <a:pt x="93599" y="329332"/>
                </a:lnTo>
                <a:lnTo>
                  <a:pt x="93867" y="302712"/>
                </a:lnTo>
                <a:lnTo>
                  <a:pt x="95835" y="246393"/>
                </a:lnTo>
                <a:lnTo>
                  <a:pt x="100136" y="187110"/>
                </a:lnTo>
                <a:lnTo>
                  <a:pt x="104636" y="145081"/>
                </a:lnTo>
                <a:lnTo>
                  <a:pt x="109851" y="106928"/>
                </a:lnTo>
                <a:lnTo>
                  <a:pt x="98682" y="95839"/>
                </a:lnTo>
                <a:lnTo>
                  <a:pt x="66764" y="61872"/>
                </a:lnTo>
                <a:lnTo>
                  <a:pt x="37961" y="27899"/>
                </a:lnTo>
                <a:lnTo>
                  <a:pt x="20472" y="5486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31552" y="9230858"/>
            <a:ext cx="149225" cy="259079"/>
          </a:xfrm>
          <a:custGeom>
            <a:avLst/>
            <a:gdLst/>
            <a:ahLst/>
            <a:cxnLst/>
            <a:rect l="l" t="t" r="r" b="b"/>
            <a:pathLst>
              <a:path w="149225" h="259079">
                <a:moveTo>
                  <a:pt x="102405" y="0"/>
                </a:moveTo>
                <a:lnTo>
                  <a:pt x="73296" y="31042"/>
                </a:lnTo>
                <a:lnTo>
                  <a:pt x="46443" y="64149"/>
                </a:lnTo>
                <a:lnTo>
                  <a:pt x="21970" y="99197"/>
                </a:lnTo>
                <a:lnTo>
                  <a:pt x="0" y="136058"/>
                </a:lnTo>
                <a:lnTo>
                  <a:pt x="1077" y="142301"/>
                </a:lnTo>
                <a:lnTo>
                  <a:pt x="12381" y="192617"/>
                </a:lnTo>
                <a:lnTo>
                  <a:pt x="24218" y="232487"/>
                </a:lnTo>
                <a:lnTo>
                  <a:pt x="33286" y="258599"/>
                </a:lnTo>
                <a:lnTo>
                  <a:pt x="39854" y="245814"/>
                </a:lnTo>
                <a:lnTo>
                  <a:pt x="46957" y="232486"/>
                </a:lnTo>
                <a:lnTo>
                  <a:pt x="69597" y="193975"/>
                </a:lnTo>
                <a:lnTo>
                  <a:pt x="80772" y="176821"/>
                </a:lnTo>
                <a:lnTo>
                  <a:pt x="82751" y="173711"/>
                </a:lnTo>
                <a:lnTo>
                  <a:pt x="89295" y="164570"/>
                </a:lnTo>
                <a:lnTo>
                  <a:pt x="90395" y="162979"/>
                </a:lnTo>
                <a:lnTo>
                  <a:pt x="92709" y="159743"/>
                </a:lnTo>
                <a:lnTo>
                  <a:pt x="98028" y="152152"/>
                </a:lnTo>
                <a:lnTo>
                  <a:pt x="102028" y="147042"/>
                </a:lnTo>
                <a:lnTo>
                  <a:pt x="115588" y="129325"/>
                </a:lnTo>
                <a:lnTo>
                  <a:pt x="121095" y="122949"/>
                </a:lnTo>
                <a:lnTo>
                  <a:pt x="129367" y="113022"/>
                </a:lnTo>
                <a:lnTo>
                  <a:pt x="131755" y="110268"/>
                </a:lnTo>
                <a:lnTo>
                  <a:pt x="144864" y="95840"/>
                </a:lnTo>
                <a:lnTo>
                  <a:pt x="148864" y="91641"/>
                </a:lnTo>
                <a:lnTo>
                  <a:pt x="144351" y="84384"/>
                </a:lnTo>
                <a:lnTo>
                  <a:pt x="139681" y="77317"/>
                </a:lnTo>
                <a:lnTo>
                  <a:pt x="135692" y="70050"/>
                </a:lnTo>
                <a:lnTo>
                  <a:pt x="133535" y="66249"/>
                </a:lnTo>
                <a:lnTo>
                  <a:pt x="112821" y="25296"/>
                </a:lnTo>
                <a:lnTo>
                  <a:pt x="103420" y="2670"/>
                </a:lnTo>
                <a:lnTo>
                  <a:pt x="102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8332" y="9514078"/>
            <a:ext cx="60960" cy="278765"/>
          </a:xfrm>
          <a:custGeom>
            <a:avLst/>
            <a:gdLst/>
            <a:ahLst/>
            <a:cxnLst/>
            <a:rect l="l" t="t" r="r" b="b"/>
            <a:pathLst>
              <a:path w="60959" h="278765">
                <a:moveTo>
                  <a:pt x="16481" y="0"/>
                </a:moveTo>
                <a:lnTo>
                  <a:pt x="9369" y="34045"/>
                </a:lnTo>
                <a:lnTo>
                  <a:pt x="4207" y="68779"/>
                </a:lnTo>
                <a:lnTo>
                  <a:pt x="1062" y="104143"/>
                </a:lnTo>
                <a:lnTo>
                  <a:pt x="0" y="140079"/>
                </a:lnTo>
                <a:lnTo>
                  <a:pt x="1037" y="175562"/>
                </a:lnTo>
                <a:lnTo>
                  <a:pt x="4105" y="210493"/>
                </a:lnTo>
                <a:lnTo>
                  <a:pt x="9139" y="244816"/>
                </a:lnTo>
                <a:lnTo>
                  <a:pt x="16072" y="278473"/>
                </a:lnTo>
                <a:lnTo>
                  <a:pt x="20435" y="250251"/>
                </a:lnTo>
                <a:lnTo>
                  <a:pt x="25504" y="222001"/>
                </a:lnTo>
                <a:lnTo>
                  <a:pt x="37716" y="165764"/>
                </a:lnTo>
                <a:lnTo>
                  <a:pt x="50176" y="119650"/>
                </a:lnTo>
                <a:lnTo>
                  <a:pt x="60689" y="86520"/>
                </a:lnTo>
                <a:lnTo>
                  <a:pt x="55931" y="78237"/>
                </a:lnTo>
                <a:lnTo>
                  <a:pt x="35399" y="39893"/>
                </a:lnTo>
                <a:lnTo>
                  <a:pt x="22372" y="12985"/>
                </a:lnTo>
                <a:lnTo>
                  <a:pt x="164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8708" y="9862653"/>
            <a:ext cx="222250" cy="379730"/>
          </a:xfrm>
          <a:custGeom>
            <a:avLst/>
            <a:gdLst/>
            <a:ahLst/>
            <a:cxnLst/>
            <a:rect l="l" t="t" r="r" b="b"/>
            <a:pathLst>
              <a:path w="222250" h="379729">
                <a:moveTo>
                  <a:pt x="181" y="0"/>
                </a:moveTo>
                <a:lnTo>
                  <a:pt x="52" y="12312"/>
                </a:lnTo>
                <a:lnTo>
                  <a:pt x="0" y="35928"/>
                </a:lnTo>
                <a:lnTo>
                  <a:pt x="93" y="49497"/>
                </a:lnTo>
                <a:lnTo>
                  <a:pt x="1773" y="99284"/>
                </a:lnTo>
                <a:lnTo>
                  <a:pt x="5100" y="149155"/>
                </a:lnTo>
                <a:lnTo>
                  <a:pt x="10045" y="198852"/>
                </a:lnTo>
                <a:lnTo>
                  <a:pt x="18190" y="259717"/>
                </a:lnTo>
                <a:lnTo>
                  <a:pt x="28526" y="319372"/>
                </a:lnTo>
                <a:lnTo>
                  <a:pt x="74066" y="340507"/>
                </a:lnTo>
                <a:lnTo>
                  <a:pt x="121605" y="357698"/>
                </a:lnTo>
                <a:lnTo>
                  <a:pt x="170941" y="370746"/>
                </a:lnTo>
                <a:lnTo>
                  <a:pt x="221871" y="379454"/>
                </a:lnTo>
                <a:lnTo>
                  <a:pt x="221871" y="128446"/>
                </a:lnTo>
                <a:lnTo>
                  <a:pt x="210522" y="123604"/>
                </a:lnTo>
                <a:lnTo>
                  <a:pt x="199176" y="118607"/>
                </a:lnTo>
                <a:lnTo>
                  <a:pt x="148668" y="94314"/>
                </a:lnTo>
                <a:lnTo>
                  <a:pt x="93723" y="63826"/>
                </a:lnTo>
                <a:lnTo>
                  <a:pt x="49780" y="35928"/>
                </a:lnTo>
                <a:lnTo>
                  <a:pt x="16442" y="12312"/>
                </a:lnTo>
                <a:lnTo>
                  <a:pt x="1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3043" y="10011634"/>
            <a:ext cx="329565" cy="235585"/>
          </a:xfrm>
          <a:custGeom>
            <a:avLst/>
            <a:gdLst/>
            <a:ahLst/>
            <a:cxnLst/>
            <a:rect l="l" t="t" r="r" b="b"/>
            <a:pathLst>
              <a:path w="329564" h="235584">
                <a:moveTo>
                  <a:pt x="0" y="0"/>
                </a:moveTo>
                <a:lnTo>
                  <a:pt x="0" y="234610"/>
                </a:lnTo>
                <a:lnTo>
                  <a:pt x="13214" y="234977"/>
                </a:lnTo>
                <a:lnTo>
                  <a:pt x="19873" y="234977"/>
                </a:lnTo>
                <a:lnTo>
                  <a:pt x="68078" y="232989"/>
                </a:lnTo>
                <a:lnTo>
                  <a:pt x="115201" y="227130"/>
                </a:lnTo>
                <a:lnTo>
                  <a:pt x="161091" y="217556"/>
                </a:lnTo>
                <a:lnTo>
                  <a:pt x="205594" y="204423"/>
                </a:lnTo>
                <a:lnTo>
                  <a:pt x="248558" y="187887"/>
                </a:lnTo>
                <a:lnTo>
                  <a:pt x="289830" y="168104"/>
                </a:lnTo>
                <a:lnTo>
                  <a:pt x="329256" y="145231"/>
                </a:lnTo>
                <a:lnTo>
                  <a:pt x="329434" y="71317"/>
                </a:lnTo>
                <a:lnTo>
                  <a:pt x="303372" y="68741"/>
                </a:lnTo>
                <a:lnTo>
                  <a:pt x="263667" y="63778"/>
                </a:lnTo>
                <a:lnTo>
                  <a:pt x="227354" y="58364"/>
                </a:lnTo>
                <a:lnTo>
                  <a:pt x="223584" y="57652"/>
                </a:lnTo>
                <a:lnTo>
                  <a:pt x="196402" y="52930"/>
                </a:lnTo>
                <a:lnTo>
                  <a:pt x="188475" y="51464"/>
                </a:lnTo>
                <a:lnTo>
                  <a:pt x="180434" y="49747"/>
                </a:lnTo>
                <a:lnTo>
                  <a:pt x="159817" y="45621"/>
                </a:lnTo>
                <a:lnTo>
                  <a:pt x="121629" y="36784"/>
                </a:lnTo>
                <a:lnTo>
                  <a:pt x="68641" y="22475"/>
                </a:lnTo>
                <a:lnTo>
                  <a:pt x="13926" y="4931"/>
                </a:lnTo>
                <a:lnTo>
                  <a:pt x="4649" y="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4878" y="9061701"/>
            <a:ext cx="638175" cy="208279"/>
          </a:xfrm>
          <a:custGeom>
            <a:avLst/>
            <a:gdLst/>
            <a:ahLst/>
            <a:cxnLst/>
            <a:rect l="l" t="t" r="r" b="b"/>
            <a:pathLst>
              <a:path w="638175" h="208279">
                <a:moveTo>
                  <a:pt x="328031" y="0"/>
                </a:moveTo>
                <a:lnTo>
                  <a:pt x="276484" y="2272"/>
                </a:lnTo>
                <a:lnTo>
                  <a:pt x="226186" y="8962"/>
                </a:lnTo>
                <a:lnTo>
                  <a:pt x="177325" y="19879"/>
                </a:lnTo>
                <a:lnTo>
                  <a:pt x="130089" y="34834"/>
                </a:lnTo>
                <a:lnTo>
                  <a:pt x="84664" y="53635"/>
                </a:lnTo>
                <a:lnTo>
                  <a:pt x="41238" y="76093"/>
                </a:lnTo>
                <a:lnTo>
                  <a:pt x="0" y="102017"/>
                </a:lnTo>
                <a:lnTo>
                  <a:pt x="198" y="106227"/>
                </a:lnTo>
                <a:lnTo>
                  <a:pt x="502" y="110834"/>
                </a:lnTo>
                <a:lnTo>
                  <a:pt x="1005" y="115807"/>
                </a:lnTo>
                <a:lnTo>
                  <a:pt x="1361" y="120593"/>
                </a:lnTo>
                <a:lnTo>
                  <a:pt x="2125" y="125682"/>
                </a:lnTo>
                <a:lnTo>
                  <a:pt x="2764" y="131085"/>
                </a:lnTo>
                <a:lnTo>
                  <a:pt x="3633" y="136456"/>
                </a:lnTo>
                <a:lnTo>
                  <a:pt x="4376" y="142163"/>
                </a:lnTo>
                <a:lnTo>
                  <a:pt x="5591" y="148068"/>
                </a:lnTo>
                <a:lnTo>
                  <a:pt x="7370" y="157143"/>
                </a:lnTo>
                <a:lnTo>
                  <a:pt x="17863" y="196412"/>
                </a:lnTo>
                <a:lnTo>
                  <a:pt x="20229" y="203271"/>
                </a:lnTo>
                <a:lnTo>
                  <a:pt x="21433" y="206779"/>
                </a:lnTo>
                <a:lnTo>
                  <a:pt x="21580" y="207260"/>
                </a:lnTo>
                <a:lnTo>
                  <a:pt x="21768" y="207731"/>
                </a:lnTo>
                <a:lnTo>
                  <a:pt x="21926" y="208203"/>
                </a:lnTo>
                <a:lnTo>
                  <a:pt x="56574" y="181774"/>
                </a:lnTo>
                <a:lnTo>
                  <a:pt x="106890" y="149686"/>
                </a:lnTo>
                <a:lnTo>
                  <a:pt x="160584" y="122237"/>
                </a:lnTo>
                <a:lnTo>
                  <a:pt x="209742" y="102203"/>
                </a:lnTo>
                <a:lnTo>
                  <a:pt x="260557" y="85787"/>
                </a:lnTo>
                <a:lnTo>
                  <a:pt x="327497" y="70050"/>
                </a:lnTo>
                <a:lnTo>
                  <a:pt x="350167" y="66217"/>
                </a:lnTo>
                <a:lnTo>
                  <a:pt x="362868" y="64029"/>
                </a:lnTo>
                <a:lnTo>
                  <a:pt x="397516" y="59621"/>
                </a:lnTo>
                <a:lnTo>
                  <a:pt x="400909" y="59265"/>
                </a:lnTo>
                <a:lnTo>
                  <a:pt x="437745" y="55998"/>
                </a:lnTo>
                <a:lnTo>
                  <a:pt x="475242" y="54469"/>
                </a:lnTo>
                <a:lnTo>
                  <a:pt x="572127" y="54448"/>
                </a:lnTo>
                <a:lnTo>
                  <a:pt x="557001" y="47189"/>
                </a:lnTo>
                <a:lnTo>
                  <a:pt x="513989" y="30616"/>
                </a:lnTo>
                <a:lnTo>
                  <a:pt x="469433" y="17455"/>
                </a:lnTo>
                <a:lnTo>
                  <a:pt x="423486" y="7862"/>
                </a:lnTo>
                <a:lnTo>
                  <a:pt x="376301" y="1991"/>
                </a:lnTo>
                <a:lnTo>
                  <a:pt x="328031" y="0"/>
                </a:lnTo>
                <a:close/>
              </a:path>
              <a:path w="638175" h="208279">
                <a:moveTo>
                  <a:pt x="572127" y="54448"/>
                </a:moveTo>
                <a:lnTo>
                  <a:pt x="478456" y="54448"/>
                </a:lnTo>
                <a:lnTo>
                  <a:pt x="507963" y="70772"/>
                </a:lnTo>
                <a:lnTo>
                  <a:pt x="535533" y="87547"/>
                </a:lnTo>
                <a:lnTo>
                  <a:pt x="585283" y="122247"/>
                </a:lnTo>
                <a:lnTo>
                  <a:pt x="624012" y="154032"/>
                </a:lnTo>
                <a:lnTo>
                  <a:pt x="637781" y="166413"/>
                </a:lnTo>
                <a:lnTo>
                  <a:pt x="637781" y="89944"/>
                </a:lnTo>
                <a:lnTo>
                  <a:pt x="598243" y="66982"/>
                </a:lnTo>
                <a:lnTo>
                  <a:pt x="572127" y="54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2584" y="9471064"/>
            <a:ext cx="218440" cy="476250"/>
          </a:xfrm>
          <a:custGeom>
            <a:avLst/>
            <a:gdLst/>
            <a:ahLst/>
            <a:cxnLst/>
            <a:rect l="l" t="t" r="r" b="b"/>
            <a:pathLst>
              <a:path w="218439" h="476250">
                <a:moveTo>
                  <a:pt x="76123" y="0"/>
                </a:moveTo>
                <a:lnTo>
                  <a:pt x="54877" y="51841"/>
                </a:lnTo>
                <a:lnTo>
                  <a:pt x="35770" y="110192"/>
                </a:lnTo>
                <a:lnTo>
                  <a:pt x="20868" y="169722"/>
                </a:lnTo>
                <a:lnTo>
                  <a:pt x="9653" y="230160"/>
                </a:lnTo>
                <a:lnTo>
                  <a:pt x="3853" y="273824"/>
                </a:lnTo>
                <a:lnTo>
                  <a:pt x="0" y="313791"/>
                </a:lnTo>
                <a:lnTo>
                  <a:pt x="3790" y="317665"/>
                </a:lnTo>
                <a:lnTo>
                  <a:pt x="46882" y="357955"/>
                </a:lnTo>
                <a:lnTo>
                  <a:pt x="93044" y="395778"/>
                </a:lnTo>
                <a:lnTo>
                  <a:pt x="141870" y="430471"/>
                </a:lnTo>
                <a:lnTo>
                  <a:pt x="192549" y="461944"/>
                </a:lnTo>
                <a:lnTo>
                  <a:pt x="217993" y="476184"/>
                </a:lnTo>
                <a:lnTo>
                  <a:pt x="217993" y="70437"/>
                </a:lnTo>
                <a:lnTo>
                  <a:pt x="202810" y="64689"/>
                </a:lnTo>
                <a:lnTo>
                  <a:pt x="197700" y="62678"/>
                </a:lnTo>
                <a:lnTo>
                  <a:pt x="192119" y="60783"/>
                </a:lnTo>
                <a:lnTo>
                  <a:pt x="168570" y="50595"/>
                </a:lnTo>
                <a:lnTo>
                  <a:pt x="165460" y="49213"/>
                </a:lnTo>
                <a:lnTo>
                  <a:pt x="162225" y="47904"/>
                </a:lnTo>
                <a:lnTo>
                  <a:pt x="159031" y="46396"/>
                </a:lnTo>
                <a:lnTo>
                  <a:pt x="135786" y="35014"/>
                </a:lnTo>
                <a:lnTo>
                  <a:pt x="132289" y="33360"/>
                </a:lnTo>
                <a:lnTo>
                  <a:pt x="128886" y="31412"/>
                </a:lnTo>
                <a:lnTo>
                  <a:pt x="107661" y="19748"/>
                </a:lnTo>
                <a:lnTo>
                  <a:pt x="85997" y="6491"/>
                </a:lnTo>
                <a:lnTo>
                  <a:pt x="82615" y="4512"/>
                </a:lnTo>
                <a:lnTo>
                  <a:pt x="79411" y="2230"/>
                </a:lnTo>
                <a:lnTo>
                  <a:pt x="76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2434" y="9364276"/>
            <a:ext cx="184150" cy="343535"/>
          </a:xfrm>
          <a:custGeom>
            <a:avLst/>
            <a:gdLst/>
            <a:ahLst/>
            <a:cxnLst/>
            <a:rect l="l" t="t" r="r" b="b"/>
            <a:pathLst>
              <a:path w="184150" h="343534">
                <a:moveTo>
                  <a:pt x="108467" y="0"/>
                </a:moveTo>
                <a:lnTo>
                  <a:pt x="101211" y="9319"/>
                </a:lnTo>
                <a:lnTo>
                  <a:pt x="99211" y="12062"/>
                </a:lnTo>
                <a:lnTo>
                  <a:pt x="95431" y="17318"/>
                </a:lnTo>
                <a:lnTo>
                  <a:pt x="92175" y="21946"/>
                </a:lnTo>
                <a:lnTo>
                  <a:pt x="87725" y="27894"/>
                </a:lnTo>
                <a:lnTo>
                  <a:pt x="79547" y="40407"/>
                </a:lnTo>
                <a:lnTo>
                  <a:pt x="78060" y="42804"/>
                </a:lnTo>
                <a:lnTo>
                  <a:pt x="74982" y="47495"/>
                </a:lnTo>
                <a:lnTo>
                  <a:pt x="73149" y="50124"/>
                </a:lnTo>
                <a:lnTo>
                  <a:pt x="71495" y="52982"/>
                </a:lnTo>
                <a:lnTo>
                  <a:pt x="69840" y="55778"/>
                </a:lnTo>
                <a:lnTo>
                  <a:pt x="66919" y="60574"/>
                </a:lnTo>
                <a:lnTo>
                  <a:pt x="66008" y="62176"/>
                </a:lnTo>
                <a:lnTo>
                  <a:pt x="62354" y="68238"/>
                </a:lnTo>
                <a:lnTo>
                  <a:pt x="60689" y="70919"/>
                </a:lnTo>
                <a:lnTo>
                  <a:pt x="59202" y="73777"/>
                </a:lnTo>
                <a:lnTo>
                  <a:pt x="57945" y="76008"/>
                </a:lnTo>
                <a:lnTo>
                  <a:pt x="55548" y="80405"/>
                </a:lnTo>
                <a:lnTo>
                  <a:pt x="48009" y="94070"/>
                </a:lnTo>
                <a:lnTo>
                  <a:pt x="44637" y="101096"/>
                </a:lnTo>
                <a:lnTo>
                  <a:pt x="24698" y="144111"/>
                </a:lnTo>
                <a:lnTo>
                  <a:pt x="18062" y="160413"/>
                </a:lnTo>
                <a:lnTo>
                  <a:pt x="16858" y="163440"/>
                </a:lnTo>
                <a:lnTo>
                  <a:pt x="15716" y="166528"/>
                </a:lnTo>
                <a:lnTo>
                  <a:pt x="13203" y="172926"/>
                </a:lnTo>
                <a:lnTo>
                  <a:pt x="10627" y="179617"/>
                </a:lnTo>
                <a:lnTo>
                  <a:pt x="8460" y="186182"/>
                </a:lnTo>
                <a:lnTo>
                  <a:pt x="3434" y="200810"/>
                </a:lnTo>
                <a:lnTo>
                  <a:pt x="0" y="211668"/>
                </a:lnTo>
                <a:lnTo>
                  <a:pt x="20575" y="249898"/>
                </a:lnTo>
                <a:lnTo>
                  <a:pt x="40537" y="282960"/>
                </a:lnTo>
                <a:lnTo>
                  <a:pt x="62858" y="316240"/>
                </a:lnTo>
                <a:lnTo>
                  <a:pt x="81547" y="341623"/>
                </a:lnTo>
                <a:lnTo>
                  <a:pt x="82751" y="343225"/>
                </a:lnTo>
                <a:lnTo>
                  <a:pt x="97376" y="285007"/>
                </a:lnTo>
                <a:lnTo>
                  <a:pt x="115095" y="228076"/>
                </a:lnTo>
                <a:lnTo>
                  <a:pt x="138610" y="166367"/>
                </a:lnTo>
                <a:lnTo>
                  <a:pt x="166413" y="107148"/>
                </a:lnTo>
                <a:lnTo>
                  <a:pt x="183669" y="75379"/>
                </a:lnTo>
                <a:lnTo>
                  <a:pt x="178067" y="70688"/>
                </a:lnTo>
                <a:lnTo>
                  <a:pt x="140144" y="35672"/>
                </a:lnTo>
                <a:lnTo>
                  <a:pt x="110583" y="2743"/>
                </a:lnTo>
                <a:lnTo>
                  <a:pt x="109556" y="1371"/>
                </a:lnTo>
                <a:lnTo>
                  <a:pt x="108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4844" y="9124226"/>
            <a:ext cx="508000" cy="409575"/>
          </a:xfrm>
          <a:custGeom>
            <a:avLst/>
            <a:gdLst/>
            <a:ahLst/>
            <a:cxnLst/>
            <a:rect l="l" t="t" r="r" b="b"/>
            <a:pathLst>
              <a:path w="508000" h="409575">
                <a:moveTo>
                  <a:pt x="346460" y="0"/>
                </a:moveTo>
                <a:lnTo>
                  <a:pt x="286127" y="28020"/>
                </a:lnTo>
                <a:lnTo>
                  <a:pt x="237071" y="55872"/>
                </a:lnTo>
                <a:lnTo>
                  <a:pt x="203667" y="78123"/>
                </a:lnTo>
                <a:lnTo>
                  <a:pt x="167398" y="105588"/>
                </a:lnTo>
                <a:lnTo>
                  <a:pt x="129426" y="139236"/>
                </a:lnTo>
                <a:lnTo>
                  <a:pt x="94667" y="175177"/>
                </a:lnTo>
                <a:lnTo>
                  <a:pt x="59523" y="218119"/>
                </a:lnTo>
                <a:lnTo>
                  <a:pt x="27779" y="264484"/>
                </a:lnTo>
                <a:lnTo>
                  <a:pt x="6667" y="300712"/>
                </a:lnTo>
                <a:lnTo>
                  <a:pt x="0" y="313351"/>
                </a:lnTo>
                <a:lnTo>
                  <a:pt x="5162" y="318471"/>
                </a:lnTo>
                <a:lnTo>
                  <a:pt x="8114" y="321361"/>
                </a:lnTo>
                <a:lnTo>
                  <a:pt x="10931" y="324377"/>
                </a:lnTo>
                <a:lnTo>
                  <a:pt x="14020" y="327026"/>
                </a:lnTo>
                <a:lnTo>
                  <a:pt x="31946" y="343141"/>
                </a:lnTo>
                <a:lnTo>
                  <a:pt x="49883" y="357821"/>
                </a:lnTo>
                <a:lnTo>
                  <a:pt x="52773" y="360282"/>
                </a:lnTo>
                <a:lnTo>
                  <a:pt x="55788" y="362460"/>
                </a:lnTo>
                <a:lnTo>
                  <a:pt x="75924" y="377391"/>
                </a:lnTo>
                <a:lnTo>
                  <a:pt x="78720" y="379423"/>
                </a:lnTo>
                <a:lnTo>
                  <a:pt x="81568" y="381234"/>
                </a:lnTo>
                <a:lnTo>
                  <a:pt x="84311" y="383108"/>
                </a:lnTo>
                <a:lnTo>
                  <a:pt x="105200" y="397150"/>
                </a:lnTo>
                <a:lnTo>
                  <a:pt x="110216" y="399956"/>
                </a:lnTo>
                <a:lnTo>
                  <a:pt x="114823" y="402835"/>
                </a:lnTo>
                <a:lnTo>
                  <a:pt x="125734" y="409453"/>
                </a:lnTo>
                <a:lnTo>
                  <a:pt x="125326" y="143618"/>
                </a:lnTo>
                <a:lnTo>
                  <a:pt x="507816" y="143618"/>
                </a:lnTo>
                <a:lnTo>
                  <a:pt x="507816" y="138173"/>
                </a:lnTo>
                <a:lnTo>
                  <a:pt x="504508" y="134268"/>
                </a:lnTo>
                <a:lnTo>
                  <a:pt x="473390" y="100975"/>
                </a:lnTo>
                <a:lnTo>
                  <a:pt x="444164" y="73275"/>
                </a:lnTo>
                <a:lnTo>
                  <a:pt x="398197" y="35642"/>
                </a:lnTo>
                <a:lnTo>
                  <a:pt x="372397" y="17078"/>
                </a:lnTo>
                <a:lnTo>
                  <a:pt x="346460" y="0"/>
                </a:lnTo>
                <a:close/>
              </a:path>
              <a:path w="508000" h="409575">
                <a:moveTo>
                  <a:pt x="507816" y="143618"/>
                </a:moveTo>
                <a:lnTo>
                  <a:pt x="125326" y="143618"/>
                </a:lnTo>
                <a:lnTo>
                  <a:pt x="507816" y="229867"/>
                </a:lnTo>
                <a:lnTo>
                  <a:pt x="507816" y="1436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048" y="9340137"/>
            <a:ext cx="330200" cy="735330"/>
          </a:xfrm>
          <a:custGeom>
            <a:avLst/>
            <a:gdLst/>
            <a:ahLst/>
            <a:cxnLst/>
            <a:rect l="l" t="t" r="r" b="b"/>
            <a:pathLst>
              <a:path w="330200" h="735329">
                <a:moveTo>
                  <a:pt x="0" y="0"/>
                </a:moveTo>
                <a:lnTo>
                  <a:pt x="0" y="633645"/>
                </a:lnTo>
                <a:lnTo>
                  <a:pt x="13033" y="639683"/>
                </a:lnTo>
                <a:lnTo>
                  <a:pt x="52031" y="656539"/>
                </a:lnTo>
                <a:lnTo>
                  <a:pt x="103281" y="676239"/>
                </a:lnTo>
                <a:lnTo>
                  <a:pt x="165094" y="696533"/>
                </a:lnTo>
                <a:lnTo>
                  <a:pt x="184999" y="702208"/>
                </a:lnTo>
                <a:lnTo>
                  <a:pt x="192768" y="704523"/>
                </a:lnTo>
                <a:lnTo>
                  <a:pt x="200454" y="706585"/>
                </a:lnTo>
                <a:lnTo>
                  <a:pt x="226851" y="713391"/>
                </a:lnTo>
                <a:lnTo>
                  <a:pt x="230506" y="714386"/>
                </a:lnTo>
                <a:lnTo>
                  <a:pt x="234149" y="715266"/>
                </a:lnTo>
                <a:lnTo>
                  <a:pt x="265929" y="722606"/>
                </a:lnTo>
                <a:lnTo>
                  <a:pt x="304817" y="730658"/>
                </a:lnTo>
                <a:lnTo>
                  <a:pt x="329455" y="735098"/>
                </a:lnTo>
                <a:lnTo>
                  <a:pt x="329571" y="684890"/>
                </a:lnTo>
                <a:lnTo>
                  <a:pt x="329613" y="68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321" y="9128313"/>
            <a:ext cx="399415" cy="271780"/>
          </a:xfrm>
          <a:custGeom>
            <a:avLst/>
            <a:gdLst/>
            <a:ahLst/>
            <a:cxnLst/>
            <a:rect l="l" t="t" r="r" b="b"/>
            <a:pathLst>
              <a:path w="399414" h="271779">
                <a:moveTo>
                  <a:pt x="399411" y="0"/>
                </a:moveTo>
                <a:lnTo>
                  <a:pt x="359119" y="6628"/>
                </a:lnTo>
                <a:lnTo>
                  <a:pt x="313173" y="16638"/>
                </a:lnTo>
                <a:lnTo>
                  <a:pt x="310880" y="17172"/>
                </a:lnTo>
                <a:lnTo>
                  <a:pt x="260316" y="31098"/>
                </a:lnTo>
                <a:lnTo>
                  <a:pt x="203640" y="51552"/>
                </a:lnTo>
                <a:lnTo>
                  <a:pt x="157026" y="72680"/>
                </a:lnTo>
                <a:lnTo>
                  <a:pt x="109850" y="98740"/>
                </a:lnTo>
                <a:lnTo>
                  <a:pt x="63062" y="130460"/>
                </a:lnTo>
                <a:lnTo>
                  <a:pt x="30434" y="156840"/>
                </a:lnTo>
                <a:lnTo>
                  <a:pt x="0" y="185376"/>
                </a:lnTo>
                <a:lnTo>
                  <a:pt x="3141" y="191826"/>
                </a:lnTo>
                <a:lnTo>
                  <a:pt x="6450" y="198287"/>
                </a:lnTo>
                <a:lnTo>
                  <a:pt x="10104" y="204663"/>
                </a:lnTo>
                <a:lnTo>
                  <a:pt x="16238" y="215479"/>
                </a:lnTo>
                <a:lnTo>
                  <a:pt x="44479" y="257482"/>
                </a:lnTo>
                <a:lnTo>
                  <a:pt x="55317" y="271352"/>
                </a:lnTo>
                <a:lnTo>
                  <a:pt x="61519" y="262067"/>
                </a:lnTo>
                <a:lnTo>
                  <a:pt x="67813" y="252955"/>
                </a:lnTo>
                <a:lnTo>
                  <a:pt x="99101" y="211736"/>
                </a:lnTo>
                <a:lnTo>
                  <a:pt x="138516" y="167475"/>
                </a:lnTo>
                <a:lnTo>
                  <a:pt x="178699" y="129366"/>
                </a:lnTo>
                <a:lnTo>
                  <a:pt x="219783" y="96233"/>
                </a:lnTo>
                <a:lnTo>
                  <a:pt x="261269" y="67641"/>
                </a:lnTo>
                <a:lnTo>
                  <a:pt x="313739" y="37538"/>
                </a:lnTo>
                <a:lnTo>
                  <a:pt x="372606" y="10324"/>
                </a:lnTo>
                <a:lnTo>
                  <a:pt x="39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7032" y="9336068"/>
            <a:ext cx="109220" cy="748665"/>
          </a:xfrm>
          <a:custGeom>
            <a:avLst/>
            <a:gdLst/>
            <a:ahLst/>
            <a:cxnLst/>
            <a:rect l="l" t="t" r="r" b="b"/>
            <a:pathLst>
              <a:path w="109219" h="748665">
                <a:moveTo>
                  <a:pt x="0" y="0"/>
                </a:moveTo>
                <a:lnTo>
                  <a:pt x="0" y="747935"/>
                </a:lnTo>
                <a:lnTo>
                  <a:pt x="785" y="748040"/>
                </a:lnTo>
                <a:lnTo>
                  <a:pt x="37677" y="695851"/>
                </a:lnTo>
                <a:lnTo>
                  <a:pt x="73659" y="640495"/>
                </a:lnTo>
                <a:lnTo>
                  <a:pt x="92906" y="602981"/>
                </a:lnTo>
                <a:lnTo>
                  <a:pt x="100350" y="550576"/>
                </a:lnTo>
                <a:lnTo>
                  <a:pt x="106076" y="491063"/>
                </a:lnTo>
                <a:lnTo>
                  <a:pt x="108829" y="430644"/>
                </a:lnTo>
                <a:lnTo>
                  <a:pt x="108910" y="399782"/>
                </a:lnTo>
                <a:lnTo>
                  <a:pt x="108052" y="369012"/>
                </a:lnTo>
                <a:lnTo>
                  <a:pt x="103481" y="307657"/>
                </a:lnTo>
                <a:lnTo>
                  <a:pt x="94549" y="246743"/>
                </a:lnTo>
                <a:lnTo>
                  <a:pt x="81130" y="186961"/>
                </a:lnTo>
                <a:lnTo>
                  <a:pt x="63419" y="129989"/>
                </a:lnTo>
                <a:lnTo>
                  <a:pt x="45601" y="85511"/>
                </a:lnTo>
                <a:lnTo>
                  <a:pt x="20386" y="345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7035" y="9199884"/>
            <a:ext cx="191770" cy="558165"/>
          </a:xfrm>
          <a:custGeom>
            <a:avLst/>
            <a:gdLst/>
            <a:ahLst/>
            <a:cxnLst/>
            <a:rect l="l" t="t" r="r" b="b"/>
            <a:pathLst>
              <a:path w="191769" h="558165">
                <a:moveTo>
                  <a:pt x="0" y="0"/>
                </a:moveTo>
                <a:lnTo>
                  <a:pt x="0" y="85180"/>
                </a:lnTo>
                <a:lnTo>
                  <a:pt x="5226" y="91401"/>
                </a:lnTo>
                <a:lnTo>
                  <a:pt x="10366" y="97671"/>
                </a:lnTo>
                <a:lnTo>
                  <a:pt x="45686" y="145424"/>
                </a:lnTo>
                <a:lnTo>
                  <a:pt x="76542" y="195871"/>
                </a:lnTo>
                <a:lnTo>
                  <a:pt x="103663" y="249983"/>
                </a:lnTo>
                <a:lnTo>
                  <a:pt x="127115" y="308958"/>
                </a:lnTo>
                <a:lnTo>
                  <a:pt x="146242" y="371263"/>
                </a:lnTo>
                <a:lnTo>
                  <a:pt x="160734" y="435248"/>
                </a:lnTo>
                <a:lnTo>
                  <a:pt x="169391" y="490142"/>
                </a:lnTo>
                <a:lnTo>
                  <a:pt x="174285" y="535360"/>
                </a:lnTo>
                <a:lnTo>
                  <a:pt x="176026" y="558119"/>
                </a:lnTo>
                <a:lnTo>
                  <a:pt x="182635" y="532089"/>
                </a:lnTo>
                <a:lnTo>
                  <a:pt x="187568" y="506318"/>
                </a:lnTo>
                <a:lnTo>
                  <a:pt x="190655" y="480922"/>
                </a:lnTo>
                <a:lnTo>
                  <a:pt x="191721" y="456017"/>
                </a:lnTo>
                <a:lnTo>
                  <a:pt x="189850" y="407731"/>
                </a:lnTo>
                <a:lnTo>
                  <a:pt x="184306" y="360022"/>
                </a:lnTo>
                <a:lnTo>
                  <a:pt x="175196" y="313075"/>
                </a:lnTo>
                <a:lnTo>
                  <a:pt x="162623" y="267073"/>
                </a:lnTo>
                <a:lnTo>
                  <a:pt x="146694" y="222202"/>
                </a:lnTo>
                <a:lnTo>
                  <a:pt x="127514" y="178645"/>
                </a:lnTo>
                <a:lnTo>
                  <a:pt x="105187" y="136587"/>
                </a:lnTo>
                <a:lnTo>
                  <a:pt x="79821" y="96211"/>
                </a:lnTo>
                <a:lnTo>
                  <a:pt x="51518" y="57703"/>
                </a:lnTo>
                <a:lnTo>
                  <a:pt x="20386" y="21245"/>
                </a:lnTo>
                <a:lnTo>
                  <a:pt x="5189" y="5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2305" y="101566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345" y="0"/>
                </a:moveTo>
                <a:lnTo>
                  <a:pt x="0" y="219"/>
                </a:lnTo>
                <a:lnTo>
                  <a:pt x="0" y="502"/>
                </a:lnTo>
                <a:lnTo>
                  <a:pt x="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2305" y="10082951"/>
            <a:ext cx="635" cy="74295"/>
          </a:xfrm>
          <a:custGeom>
            <a:avLst/>
            <a:gdLst/>
            <a:ahLst/>
            <a:cxnLst/>
            <a:rect l="l" t="t" r="r" b="b"/>
            <a:pathLst>
              <a:path w="635" h="74295">
                <a:moveTo>
                  <a:pt x="230" y="0"/>
                </a:moveTo>
                <a:lnTo>
                  <a:pt x="0" y="73913"/>
                </a:lnTo>
                <a:lnTo>
                  <a:pt x="345" y="73694"/>
                </a:lnTo>
                <a:lnTo>
                  <a:pt x="2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57932" y="1348898"/>
            <a:ext cx="6292215" cy="21926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650"/>
              </a:lnSpc>
              <a:spcBef>
                <a:spcPts val="185"/>
              </a:spcBef>
            </a:pPr>
            <a:r>
              <a:rPr dirty="0"/>
              <a:t>Milestones  2000 –</a:t>
            </a:r>
            <a:r>
              <a:rPr spc="-45" dirty="0"/>
              <a:t> </a:t>
            </a:r>
            <a:r>
              <a:rPr dirty="0"/>
              <a:t>Current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57932" y="4211739"/>
            <a:ext cx="15721330" cy="44221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2002: IFMA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Fellows Class of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2002 Peggy</a:t>
            </a:r>
            <a:r>
              <a:rPr sz="3700" b="0" spc="-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McCarthy</a:t>
            </a:r>
            <a:endParaRPr sz="3700">
              <a:latin typeface="Open Sans Light"/>
              <a:cs typeface="Open Sans Light"/>
            </a:endParaRPr>
          </a:p>
          <a:p>
            <a:pPr marL="12700" marR="3505835">
              <a:lnSpc>
                <a:spcPct val="111400"/>
              </a:lnSpc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2006: IFMA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Fellows Class of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2006 Sharon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Harrington, CFM 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2007: Membership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peaked at</a:t>
            </a:r>
            <a:r>
              <a:rPr sz="37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440!</a:t>
            </a:r>
            <a:endParaRPr sz="3700">
              <a:latin typeface="Open Sans Light"/>
              <a:cs typeface="Open Sans Light"/>
            </a:endParaRPr>
          </a:p>
          <a:p>
            <a:pPr marL="12700" marR="549275">
              <a:lnSpc>
                <a:spcPct val="111400"/>
              </a:lnSpc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2013: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Minneapolis/St. Paul Chapter wins Chapter Award of Excellence </a:t>
            </a:r>
            <a:r>
              <a:rPr sz="37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in 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Professional Development Minneapolis/St. Paul</a:t>
            </a:r>
            <a:r>
              <a:rPr sz="37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Chapter</a:t>
            </a:r>
            <a:endParaRPr sz="37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2014: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established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MSP IFMA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scholarship at University of</a:t>
            </a:r>
            <a:r>
              <a:rPr sz="3700" b="0" spc="1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Minnesota</a:t>
            </a:r>
            <a:endParaRPr sz="37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2024: FM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Pipeline is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entered as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part of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the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State of </a:t>
            </a:r>
            <a:r>
              <a:rPr sz="37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Minnesota</a:t>
            </a:r>
            <a:r>
              <a:rPr sz="3700" b="0" spc="-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700" b="0" dirty="0">
                <a:solidFill>
                  <a:srgbClr val="FFFFFF"/>
                </a:solidFill>
                <a:latin typeface="Open Sans Light"/>
                <a:cs typeface="Open Sans Light"/>
              </a:rPr>
              <a:t>competition</a:t>
            </a:r>
            <a:endParaRPr sz="3700">
              <a:latin typeface="Open Sans Light"/>
              <a:cs typeface="Open Sans Ligh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79219" y="1136091"/>
            <a:ext cx="3005144" cy="3005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79219" y="1136091"/>
            <a:ext cx="3005455" cy="3005455"/>
          </a:xfrm>
          <a:custGeom>
            <a:avLst/>
            <a:gdLst/>
            <a:ahLst/>
            <a:cxnLst/>
            <a:rect l="l" t="t" r="r" b="b"/>
            <a:pathLst>
              <a:path w="3005455" h="3005454">
                <a:moveTo>
                  <a:pt x="1502572" y="3005144"/>
                </a:moveTo>
                <a:lnTo>
                  <a:pt x="1551201" y="3004372"/>
                </a:lnTo>
                <a:lnTo>
                  <a:pt x="1599445" y="3002071"/>
                </a:lnTo>
                <a:lnTo>
                  <a:pt x="1647279" y="2998265"/>
                </a:lnTo>
                <a:lnTo>
                  <a:pt x="1694682" y="2992978"/>
                </a:lnTo>
                <a:lnTo>
                  <a:pt x="1741628" y="2986231"/>
                </a:lnTo>
                <a:lnTo>
                  <a:pt x="1788096" y="2978050"/>
                </a:lnTo>
                <a:lnTo>
                  <a:pt x="1834061" y="2968457"/>
                </a:lnTo>
                <a:lnTo>
                  <a:pt x="1879500" y="2957475"/>
                </a:lnTo>
                <a:lnTo>
                  <a:pt x="1924390" y="2945128"/>
                </a:lnTo>
                <a:lnTo>
                  <a:pt x="1968708" y="2931438"/>
                </a:lnTo>
                <a:lnTo>
                  <a:pt x="2012431" y="2916431"/>
                </a:lnTo>
                <a:lnTo>
                  <a:pt x="2055534" y="2900128"/>
                </a:lnTo>
                <a:lnTo>
                  <a:pt x="2097995" y="2882553"/>
                </a:lnTo>
                <a:lnTo>
                  <a:pt x="2139790" y="2863729"/>
                </a:lnTo>
                <a:lnTo>
                  <a:pt x="2180896" y="2843680"/>
                </a:lnTo>
                <a:lnTo>
                  <a:pt x="2221291" y="2822429"/>
                </a:lnTo>
                <a:lnTo>
                  <a:pt x="2260949" y="2799999"/>
                </a:lnTo>
                <a:lnTo>
                  <a:pt x="2299849" y="2776414"/>
                </a:lnTo>
                <a:lnTo>
                  <a:pt x="2337966" y="2751696"/>
                </a:lnTo>
                <a:lnTo>
                  <a:pt x="2375278" y="2725870"/>
                </a:lnTo>
                <a:lnTo>
                  <a:pt x="2411761" y="2698959"/>
                </a:lnTo>
                <a:lnTo>
                  <a:pt x="2447391" y="2670986"/>
                </a:lnTo>
                <a:lnTo>
                  <a:pt x="2482147" y="2641973"/>
                </a:lnTo>
                <a:lnTo>
                  <a:pt x="2516003" y="2611946"/>
                </a:lnTo>
                <a:lnTo>
                  <a:pt x="2548937" y="2580926"/>
                </a:lnTo>
                <a:lnTo>
                  <a:pt x="2580926" y="2548937"/>
                </a:lnTo>
                <a:lnTo>
                  <a:pt x="2611946" y="2516003"/>
                </a:lnTo>
                <a:lnTo>
                  <a:pt x="2641973" y="2482147"/>
                </a:lnTo>
                <a:lnTo>
                  <a:pt x="2670986" y="2447391"/>
                </a:lnTo>
                <a:lnTo>
                  <a:pt x="2698959" y="2411761"/>
                </a:lnTo>
                <a:lnTo>
                  <a:pt x="2725870" y="2375278"/>
                </a:lnTo>
                <a:lnTo>
                  <a:pt x="2751696" y="2337966"/>
                </a:lnTo>
                <a:lnTo>
                  <a:pt x="2776414" y="2299849"/>
                </a:lnTo>
                <a:lnTo>
                  <a:pt x="2799999" y="2260949"/>
                </a:lnTo>
                <a:lnTo>
                  <a:pt x="2822429" y="2221291"/>
                </a:lnTo>
                <a:lnTo>
                  <a:pt x="2843680" y="2180896"/>
                </a:lnTo>
                <a:lnTo>
                  <a:pt x="2863729" y="2139790"/>
                </a:lnTo>
                <a:lnTo>
                  <a:pt x="2882553" y="2097995"/>
                </a:lnTo>
                <a:lnTo>
                  <a:pt x="2900128" y="2055534"/>
                </a:lnTo>
                <a:lnTo>
                  <a:pt x="2916431" y="2012431"/>
                </a:lnTo>
                <a:lnTo>
                  <a:pt x="2931438" y="1968708"/>
                </a:lnTo>
                <a:lnTo>
                  <a:pt x="2945128" y="1924390"/>
                </a:lnTo>
                <a:lnTo>
                  <a:pt x="2957475" y="1879500"/>
                </a:lnTo>
                <a:lnTo>
                  <a:pt x="2968457" y="1834061"/>
                </a:lnTo>
                <a:lnTo>
                  <a:pt x="2978050" y="1788096"/>
                </a:lnTo>
                <a:lnTo>
                  <a:pt x="2986231" y="1741628"/>
                </a:lnTo>
                <a:lnTo>
                  <a:pt x="2992978" y="1694682"/>
                </a:lnTo>
                <a:lnTo>
                  <a:pt x="2998265" y="1647279"/>
                </a:lnTo>
                <a:lnTo>
                  <a:pt x="3002071" y="1599445"/>
                </a:lnTo>
                <a:lnTo>
                  <a:pt x="3004372" y="1551201"/>
                </a:lnTo>
                <a:lnTo>
                  <a:pt x="3005144" y="1502572"/>
                </a:lnTo>
                <a:lnTo>
                  <a:pt x="3004372" y="1453942"/>
                </a:lnTo>
                <a:lnTo>
                  <a:pt x="3002071" y="1405698"/>
                </a:lnTo>
                <a:lnTo>
                  <a:pt x="2998265" y="1357864"/>
                </a:lnTo>
                <a:lnTo>
                  <a:pt x="2992978" y="1310461"/>
                </a:lnTo>
                <a:lnTo>
                  <a:pt x="2986231" y="1263515"/>
                </a:lnTo>
                <a:lnTo>
                  <a:pt x="2978050" y="1217047"/>
                </a:lnTo>
                <a:lnTo>
                  <a:pt x="2968457" y="1171082"/>
                </a:lnTo>
                <a:lnTo>
                  <a:pt x="2957475" y="1125643"/>
                </a:lnTo>
                <a:lnTo>
                  <a:pt x="2945128" y="1080753"/>
                </a:lnTo>
                <a:lnTo>
                  <a:pt x="2931438" y="1036435"/>
                </a:lnTo>
                <a:lnTo>
                  <a:pt x="2916431" y="992713"/>
                </a:lnTo>
                <a:lnTo>
                  <a:pt x="2900128" y="949609"/>
                </a:lnTo>
                <a:lnTo>
                  <a:pt x="2882553" y="907148"/>
                </a:lnTo>
                <a:lnTo>
                  <a:pt x="2863729" y="865353"/>
                </a:lnTo>
                <a:lnTo>
                  <a:pt x="2843680" y="824247"/>
                </a:lnTo>
                <a:lnTo>
                  <a:pt x="2822429" y="783853"/>
                </a:lnTo>
                <a:lnTo>
                  <a:pt x="2799999" y="744194"/>
                </a:lnTo>
                <a:lnTo>
                  <a:pt x="2776414" y="705294"/>
                </a:lnTo>
                <a:lnTo>
                  <a:pt x="2751696" y="667177"/>
                </a:lnTo>
                <a:lnTo>
                  <a:pt x="2725870" y="629865"/>
                </a:lnTo>
                <a:lnTo>
                  <a:pt x="2698959" y="593382"/>
                </a:lnTo>
                <a:lnTo>
                  <a:pt x="2670986" y="557752"/>
                </a:lnTo>
                <a:lnTo>
                  <a:pt x="2641973" y="522997"/>
                </a:lnTo>
                <a:lnTo>
                  <a:pt x="2611946" y="489140"/>
                </a:lnTo>
                <a:lnTo>
                  <a:pt x="2580926" y="456206"/>
                </a:lnTo>
                <a:lnTo>
                  <a:pt x="2548937" y="424217"/>
                </a:lnTo>
                <a:lnTo>
                  <a:pt x="2516003" y="393198"/>
                </a:lnTo>
                <a:lnTo>
                  <a:pt x="2482147" y="363170"/>
                </a:lnTo>
                <a:lnTo>
                  <a:pt x="2447391" y="334158"/>
                </a:lnTo>
                <a:lnTo>
                  <a:pt x="2411761" y="306184"/>
                </a:lnTo>
                <a:lnTo>
                  <a:pt x="2375278" y="279273"/>
                </a:lnTo>
                <a:lnTo>
                  <a:pt x="2337966" y="253447"/>
                </a:lnTo>
                <a:lnTo>
                  <a:pt x="2299849" y="228729"/>
                </a:lnTo>
                <a:lnTo>
                  <a:pt x="2260949" y="205144"/>
                </a:lnTo>
                <a:lnTo>
                  <a:pt x="2221291" y="182715"/>
                </a:lnTo>
                <a:lnTo>
                  <a:pt x="2180896" y="161463"/>
                </a:lnTo>
                <a:lnTo>
                  <a:pt x="2139790" y="141414"/>
                </a:lnTo>
                <a:lnTo>
                  <a:pt x="2097995" y="122591"/>
                </a:lnTo>
                <a:lnTo>
                  <a:pt x="2055534" y="105016"/>
                </a:lnTo>
                <a:lnTo>
                  <a:pt x="2012431" y="88712"/>
                </a:lnTo>
                <a:lnTo>
                  <a:pt x="1968708" y="73705"/>
                </a:lnTo>
                <a:lnTo>
                  <a:pt x="1924390" y="60016"/>
                </a:lnTo>
                <a:lnTo>
                  <a:pt x="1879500" y="47668"/>
                </a:lnTo>
                <a:lnTo>
                  <a:pt x="1834061" y="36686"/>
                </a:lnTo>
                <a:lnTo>
                  <a:pt x="1788096" y="27093"/>
                </a:lnTo>
                <a:lnTo>
                  <a:pt x="1741628" y="18912"/>
                </a:lnTo>
                <a:lnTo>
                  <a:pt x="1694682" y="12165"/>
                </a:lnTo>
                <a:lnTo>
                  <a:pt x="1647279" y="6878"/>
                </a:lnTo>
                <a:lnTo>
                  <a:pt x="1599445" y="3072"/>
                </a:lnTo>
                <a:lnTo>
                  <a:pt x="1551201" y="772"/>
                </a:lnTo>
                <a:lnTo>
                  <a:pt x="1502572" y="0"/>
                </a:lnTo>
                <a:lnTo>
                  <a:pt x="1453942" y="772"/>
                </a:lnTo>
                <a:lnTo>
                  <a:pt x="1405698" y="3072"/>
                </a:lnTo>
                <a:lnTo>
                  <a:pt x="1357864" y="6878"/>
                </a:lnTo>
                <a:lnTo>
                  <a:pt x="1310461" y="12165"/>
                </a:lnTo>
                <a:lnTo>
                  <a:pt x="1263515" y="18912"/>
                </a:lnTo>
                <a:lnTo>
                  <a:pt x="1217047" y="27093"/>
                </a:lnTo>
                <a:lnTo>
                  <a:pt x="1171082" y="36686"/>
                </a:lnTo>
                <a:lnTo>
                  <a:pt x="1125643" y="47668"/>
                </a:lnTo>
                <a:lnTo>
                  <a:pt x="1080753" y="60016"/>
                </a:lnTo>
                <a:lnTo>
                  <a:pt x="1036435" y="73705"/>
                </a:lnTo>
                <a:lnTo>
                  <a:pt x="992713" y="88712"/>
                </a:lnTo>
                <a:lnTo>
                  <a:pt x="949609" y="105016"/>
                </a:lnTo>
                <a:lnTo>
                  <a:pt x="907148" y="122591"/>
                </a:lnTo>
                <a:lnTo>
                  <a:pt x="865353" y="141414"/>
                </a:lnTo>
                <a:lnTo>
                  <a:pt x="824247" y="161463"/>
                </a:lnTo>
                <a:lnTo>
                  <a:pt x="783853" y="182715"/>
                </a:lnTo>
                <a:lnTo>
                  <a:pt x="744194" y="205144"/>
                </a:lnTo>
                <a:lnTo>
                  <a:pt x="705294" y="228729"/>
                </a:lnTo>
                <a:lnTo>
                  <a:pt x="667177" y="253447"/>
                </a:lnTo>
                <a:lnTo>
                  <a:pt x="629865" y="279273"/>
                </a:lnTo>
                <a:lnTo>
                  <a:pt x="593382" y="306184"/>
                </a:lnTo>
                <a:lnTo>
                  <a:pt x="557752" y="334158"/>
                </a:lnTo>
                <a:lnTo>
                  <a:pt x="522997" y="363170"/>
                </a:lnTo>
                <a:lnTo>
                  <a:pt x="489140" y="393198"/>
                </a:lnTo>
                <a:lnTo>
                  <a:pt x="456206" y="424217"/>
                </a:lnTo>
                <a:lnTo>
                  <a:pt x="424217" y="456206"/>
                </a:lnTo>
                <a:lnTo>
                  <a:pt x="393198" y="489140"/>
                </a:lnTo>
                <a:lnTo>
                  <a:pt x="363170" y="522997"/>
                </a:lnTo>
                <a:lnTo>
                  <a:pt x="334158" y="557752"/>
                </a:lnTo>
                <a:lnTo>
                  <a:pt x="306184" y="593382"/>
                </a:lnTo>
                <a:lnTo>
                  <a:pt x="279273" y="629865"/>
                </a:lnTo>
                <a:lnTo>
                  <a:pt x="253447" y="667177"/>
                </a:lnTo>
                <a:lnTo>
                  <a:pt x="228729" y="705294"/>
                </a:lnTo>
                <a:lnTo>
                  <a:pt x="205144" y="744194"/>
                </a:lnTo>
                <a:lnTo>
                  <a:pt x="182715" y="783853"/>
                </a:lnTo>
                <a:lnTo>
                  <a:pt x="161463" y="824247"/>
                </a:lnTo>
                <a:lnTo>
                  <a:pt x="141414" y="865353"/>
                </a:lnTo>
                <a:lnTo>
                  <a:pt x="122591" y="907148"/>
                </a:lnTo>
                <a:lnTo>
                  <a:pt x="105016" y="949609"/>
                </a:lnTo>
                <a:lnTo>
                  <a:pt x="88712" y="992713"/>
                </a:lnTo>
                <a:lnTo>
                  <a:pt x="73705" y="1036435"/>
                </a:lnTo>
                <a:lnTo>
                  <a:pt x="60016" y="1080753"/>
                </a:lnTo>
                <a:lnTo>
                  <a:pt x="47668" y="1125643"/>
                </a:lnTo>
                <a:lnTo>
                  <a:pt x="36686" y="1171082"/>
                </a:lnTo>
                <a:lnTo>
                  <a:pt x="27093" y="1217047"/>
                </a:lnTo>
                <a:lnTo>
                  <a:pt x="18912" y="1263515"/>
                </a:lnTo>
                <a:lnTo>
                  <a:pt x="12165" y="1310461"/>
                </a:lnTo>
                <a:lnTo>
                  <a:pt x="6878" y="1357864"/>
                </a:lnTo>
                <a:lnTo>
                  <a:pt x="3072" y="1405698"/>
                </a:lnTo>
                <a:lnTo>
                  <a:pt x="772" y="1453942"/>
                </a:lnTo>
                <a:lnTo>
                  <a:pt x="0" y="1502572"/>
                </a:lnTo>
                <a:lnTo>
                  <a:pt x="772" y="1551201"/>
                </a:lnTo>
                <a:lnTo>
                  <a:pt x="3072" y="1599445"/>
                </a:lnTo>
                <a:lnTo>
                  <a:pt x="6878" y="1647279"/>
                </a:lnTo>
                <a:lnTo>
                  <a:pt x="12165" y="1694682"/>
                </a:lnTo>
                <a:lnTo>
                  <a:pt x="18912" y="1741628"/>
                </a:lnTo>
                <a:lnTo>
                  <a:pt x="27093" y="1788096"/>
                </a:lnTo>
                <a:lnTo>
                  <a:pt x="36686" y="1834061"/>
                </a:lnTo>
                <a:lnTo>
                  <a:pt x="47668" y="1879500"/>
                </a:lnTo>
                <a:lnTo>
                  <a:pt x="60016" y="1924390"/>
                </a:lnTo>
                <a:lnTo>
                  <a:pt x="73705" y="1968708"/>
                </a:lnTo>
                <a:lnTo>
                  <a:pt x="88712" y="2012431"/>
                </a:lnTo>
                <a:lnTo>
                  <a:pt x="105016" y="2055534"/>
                </a:lnTo>
                <a:lnTo>
                  <a:pt x="122591" y="2097995"/>
                </a:lnTo>
                <a:lnTo>
                  <a:pt x="141414" y="2139790"/>
                </a:lnTo>
                <a:lnTo>
                  <a:pt x="161463" y="2180896"/>
                </a:lnTo>
                <a:lnTo>
                  <a:pt x="182715" y="2221291"/>
                </a:lnTo>
                <a:lnTo>
                  <a:pt x="205144" y="2260949"/>
                </a:lnTo>
                <a:lnTo>
                  <a:pt x="228729" y="2299849"/>
                </a:lnTo>
                <a:lnTo>
                  <a:pt x="253447" y="2337966"/>
                </a:lnTo>
                <a:lnTo>
                  <a:pt x="279273" y="2375278"/>
                </a:lnTo>
                <a:lnTo>
                  <a:pt x="306184" y="2411761"/>
                </a:lnTo>
                <a:lnTo>
                  <a:pt x="334158" y="2447391"/>
                </a:lnTo>
                <a:lnTo>
                  <a:pt x="363170" y="2482147"/>
                </a:lnTo>
                <a:lnTo>
                  <a:pt x="393198" y="2516003"/>
                </a:lnTo>
                <a:lnTo>
                  <a:pt x="424217" y="2548937"/>
                </a:lnTo>
                <a:lnTo>
                  <a:pt x="456206" y="2580926"/>
                </a:lnTo>
                <a:lnTo>
                  <a:pt x="489140" y="2611946"/>
                </a:lnTo>
                <a:lnTo>
                  <a:pt x="522997" y="2641973"/>
                </a:lnTo>
                <a:lnTo>
                  <a:pt x="557752" y="2670986"/>
                </a:lnTo>
                <a:lnTo>
                  <a:pt x="593382" y="2698959"/>
                </a:lnTo>
                <a:lnTo>
                  <a:pt x="629865" y="2725870"/>
                </a:lnTo>
                <a:lnTo>
                  <a:pt x="667177" y="2751696"/>
                </a:lnTo>
                <a:lnTo>
                  <a:pt x="705294" y="2776414"/>
                </a:lnTo>
                <a:lnTo>
                  <a:pt x="744194" y="2799999"/>
                </a:lnTo>
                <a:lnTo>
                  <a:pt x="783853" y="2822429"/>
                </a:lnTo>
                <a:lnTo>
                  <a:pt x="824247" y="2843680"/>
                </a:lnTo>
                <a:lnTo>
                  <a:pt x="865353" y="2863729"/>
                </a:lnTo>
                <a:lnTo>
                  <a:pt x="907148" y="2882553"/>
                </a:lnTo>
                <a:lnTo>
                  <a:pt x="949609" y="2900128"/>
                </a:lnTo>
                <a:lnTo>
                  <a:pt x="992713" y="2916431"/>
                </a:lnTo>
                <a:lnTo>
                  <a:pt x="1036435" y="2931438"/>
                </a:lnTo>
                <a:lnTo>
                  <a:pt x="1080753" y="2945128"/>
                </a:lnTo>
                <a:lnTo>
                  <a:pt x="1125643" y="2957475"/>
                </a:lnTo>
                <a:lnTo>
                  <a:pt x="1171082" y="2968457"/>
                </a:lnTo>
                <a:lnTo>
                  <a:pt x="1217047" y="2978050"/>
                </a:lnTo>
                <a:lnTo>
                  <a:pt x="1263515" y="2986231"/>
                </a:lnTo>
                <a:lnTo>
                  <a:pt x="1310461" y="2992978"/>
                </a:lnTo>
                <a:lnTo>
                  <a:pt x="1357864" y="2998265"/>
                </a:lnTo>
                <a:lnTo>
                  <a:pt x="1405698" y="3002071"/>
                </a:lnTo>
                <a:lnTo>
                  <a:pt x="1453942" y="3004372"/>
                </a:lnTo>
                <a:lnTo>
                  <a:pt x="1502572" y="3005144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08961" y="2769549"/>
            <a:ext cx="3005144" cy="3005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08961" y="2769549"/>
            <a:ext cx="3005455" cy="3005455"/>
          </a:xfrm>
          <a:custGeom>
            <a:avLst/>
            <a:gdLst/>
            <a:ahLst/>
            <a:cxnLst/>
            <a:rect l="l" t="t" r="r" b="b"/>
            <a:pathLst>
              <a:path w="3005455" h="3005454">
                <a:moveTo>
                  <a:pt x="1502572" y="3005144"/>
                </a:moveTo>
                <a:lnTo>
                  <a:pt x="1551201" y="3004372"/>
                </a:lnTo>
                <a:lnTo>
                  <a:pt x="1599445" y="3002071"/>
                </a:lnTo>
                <a:lnTo>
                  <a:pt x="1647279" y="2998265"/>
                </a:lnTo>
                <a:lnTo>
                  <a:pt x="1694682" y="2992978"/>
                </a:lnTo>
                <a:lnTo>
                  <a:pt x="1741628" y="2986231"/>
                </a:lnTo>
                <a:lnTo>
                  <a:pt x="1788096" y="2978050"/>
                </a:lnTo>
                <a:lnTo>
                  <a:pt x="1834061" y="2968457"/>
                </a:lnTo>
                <a:lnTo>
                  <a:pt x="1879500" y="2957475"/>
                </a:lnTo>
                <a:lnTo>
                  <a:pt x="1924390" y="2945128"/>
                </a:lnTo>
                <a:lnTo>
                  <a:pt x="1968708" y="2931438"/>
                </a:lnTo>
                <a:lnTo>
                  <a:pt x="2012431" y="2916431"/>
                </a:lnTo>
                <a:lnTo>
                  <a:pt x="2055534" y="2900128"/>
                </a:lnTo>
                <a:lnTo>
                  <a:pt x="2097995" y="2882553"/>
                </a:lnTo>
                <a:lnTo>
                  <a:pt x="2139790" y="2863729"/>
                </a:lnTo>
                <a:lnTo>
                  <a:pt x="2180896" y="2843680"/>
                </a:lnTo>
                <a:lnTo>
                  <a:pt x="2221291" y="2822429"/>
                </a:lnTo>
                <a:lnTo>
                  <a:pt x="2260949" y="2799999"/>
                </a:lnTo>
                <a:lnTo>
                  <a:pt x="2299849" y="2776414"/>
                </a:lnTo>
                <a:lnTo>
                  <a:pt x="2337966" y="2751696"/>
                </a:lnTo>
                <a:lnTo>
                  <a:pt x="2375278" y="2725870"/>
                </a:lnTo>
                <a:lnTo>
                  <a:pt x="2411761" y="2698959"/>
                </a:lnTo>
                <a:lnTo>
                  <a:pt x="2447391" y="2670986"/>
                </a:lnTo>
                <a:lnTo>
                  <a:pt x="2482147" y="2641973"/>
                </a:lnTo>
                <a:lnTo>
                  <a:pt x="2516003" y="2611946"/>
                </a:lnTo>
                <a:lnTo>
                  <a:pt x="2548937" y="2580926"/>
                </a:lnTo>
                <a:lnTo>
                  <a:pt x="2580926" y="2548937"/>
                </a:lnTo>
                <a:lnTo>
                  <a:pt x="2611946" y="2516003"/>
                </a:lnTo>
                <a:lnTo>
                  <a:pt x="2641973" y="2482147"/>
                </a:lnTo>
                <a:lnTo>
                  <a:pt x="2670986" y="2447391"/>
                </a:lnTo>
                <a:lnTo>
                  <a:pt x="2698959" y="2411761"/>
                </a:lnTo>
                <a:lnTo>
                  <a:pt x="2725870" y="2375278"/>
                </a:lnTo>
                <a:lnTo>
                  <a:pt x="2751696" y="2337966"/>
                </a:lnTo>
                <a:lnTo>
                  <a:pt x="2776414" y="2299849"/>
                </a:lnTo>
                <a:lnTo>
                  <a:pt x="2799999" y="2260949"/>
                </a:lnTo>
                <a:lnTo>
                  <a:pt x="2822429" y="2221291"/>
                </a:lnTo>
                <a:lnTo>
                  <a:pt x="2843680" y="2180896"/>
                </a:lnTo>
                <a:lnTo>
                  <a:pt x="2863729" y="2139790"/>
                </a:lnTo>
                <a:lnTo>
                  <a:pt x="2882553" y="2097995"/>
                </a:lnTo>
                <a:lnTo>
                  <a:pt x="2900128" y="2055534"/>
                </a:lnTo>
                <a:lnTo>
                  <a:pt x="2916431" y="2012431"/>
                </a:lnTo>
                <a:lnTo>
                  <a:pt x="2931438" y="1968708"/>
                </a:lnTo>
                <a:lnTo>
                  <a:pt x="2945128" y="1924390"/>
                </a:lnTo>
                <a:lnTo>
                  <a:pt x="2957475" y="1879500"/>
                </a:lnTo>
                <a:lnTo>
                  <a:pt x="2968457" y="1834061"/>
                </a:lnTo>
                <a:lnTo>
                  <a:pt x="2978050" y="1788096"/>
                </a:lnTo>
                <a:lnTo>
                  <a:pt x="2986231" y="1741628"/>
                </a:lnTo>
                <a:lnTo>
                  <a:pt x="2992978" y="1694682"/>
                </a:lnTo>
                <a:lnTo>
                  <a:pt x="2998265" y="1647279"/>
                </a:lnTo>
                <a:lnTo>
                  <a:pt x="3002071" y="1599445"/>
                </a:lnTo>
                <a:lnTo>
                  <a:pt x="3004372" y="1551201"/>
                </a:lnTo>
                <a:lnTo>
                  <a:pt x="3005144" y="1502572"/>
                </a:lnTo>
                <a:lnTo>
                  <a:pt x="3004372" y="1453942"/>
                </a:lnTo>
                <a:lnTo>
                  <a:pt x="3002071" y="1405698"/>
                </a:lnTo>
                <a:lnTo>
                  <a:pt x="2998265" y="1357864"/>
                </a:lnTo>
                <a:lnTo>
                  <a:pt x="2992978" y="1310461"/>
                </a:lnTo>
                <a:lnTo>
                  <a:pt x="2986231" y="1263515"/>
                </a:lnTo>
                <a:lnTo>
                  <a:pt x="2978050" y="1217047"/>
                </a:lnTo>
                <a:lnTo>
                  <a:pt x="2968457" y="1171082"/>
                </a:lnTo>
                <a:lnTo>
                  <a:pt x="2957475" y="1125643"/>
                </a:lnTo>
                <a:lnTo>
                  <a:pt x="2945128" y="1080753"/>
                </a:lnTo>
                <a:lnTo>
                  <a:pt x="2931438" y="1036435"/>
                </a:lnTo>
                <a:lnTo>
                  <a:pt x="2916431" y="992713"/>
                </a:lnTo>
                <a:lnTo>
                  <a:pt x="2900128" y="949609"/>
                </a:lnTo>
                <a:lnTo>
                  <a:pt x="2882553" y="907148"/>
                </a:lnTo>
                <a:lnTo>
                  <a:pt x="2863729" y="865353"/>
                </a:lnTo>
                <a:lnTo>
                  <a:pt x="2843680" y="824247"/>
                </a:lnTo>
                <a:lnTo>
                  <a:pt x="2822429" y="783853"/>
                </a:lnTo>
                <a:lnTo>
                  <a:pt x="2799999" y="744194"/>
                </a:lnTo>
                <a:lnTo>
                  <a:pt x="2776414" y="705294"/>
                </a:lnTo>
                <a:lnTo>
                  <a:pt x="2751696" y="667177"/>
                </a:lnTo>
                <a:lnTo>
                  <a:pt x="2725870" y="629865"/>
                </a:lnTo>
                <a:lnTo>
                  <a:pt x="2698959" y="593382"/>
                </a:lnTo>
                <a:lnTo>
                  <a:pt x="2670986" y="557752"/>
                </a:lnTo>
                <a:lnTo>
                  <a:pt x="2641973" y="522997"/>
                </a:lnTo>
                <a:lnTo>
                  <a:pt x="2611946" y="489140"/>
                </a:lnTo>
                <a:lnTo>
                  <a:pt x="2580926" y="456206"/>
                </a:lnTo>
                <a:lnTo>
                  <a:pt x="2548937" y="424217"/>
                </a:lnTo>
                <a:lnTo>
                  <a:pt x="2516003" y="393198"/>
                </a:lnTo>
                <a:lnTo>
                  <a:pt x="2482147" y="363170"/>
                </a:lnTo>
                <a:lnTo>
                  <a:pt x="2447391" y="334158"/>
                </a:lnTo>
                <a:lnTo>
                  <a:pt x="2411761" y="306184"/>
                </a:lnTo>
                <a:lnTo>
                  <a:pt x="2375278" y="279273"/>
                </a:lnTo>
                <a:lnTo>
                  <a:pt x="2337966" y="253447"/>
                </a:lnTo>
                <a:lnTo>
                  <a:pt x="2299849" y="228729"/>
                </a:lnTo>
                <a:lnTo>
                  <a:pt x="2260949" y="205144"/>
                </a:lnTo>
                <a:lnTo>
                  <a:pt x="2221291" y="182715"/>
                </a:lnTo>
                <a:lnTo>
                  <a:pt x="2180896" y="161463"/>
                </a:lnTo>
                <a:lnTo>
                  <a:pt x="2139790" y="141414"/>
                </a:lnTo>
                <a:lnTo>
                  <a:pt x="2097995" y="122591"/>
                </a:lnTo>
                <a:lnTo>
                  <a:pt x="2055534" y="105016"/>
                </a:lnTo>
                <a:lnTo>
                  <a:pt x="2012431" y="88712"/>
                </a:lnTo>
                <a:lnTo>
                  <a:pt x="1968708" y="73705"/>
                </a:lnTo>
                <a:lnTo>
                  <a:pt x="1924390" y="60016"/>
                </a:lnTo>
                <a:lnTo>
                  <a:pt x="1879500" y="47668"/>
                </a:lnTo>
                <a:lnTo>
                  <a:pt x="1834061" y="36686"/>
                </a:lnTo>
                <a:lnTo>
                  <a:pt x="1788096" y="27093"/>
                </a:lnTo>
                <a:lnTo>
                  <a:pt x="1741628" y="18912"/>
                </a:lnTo>
                <a:lnTo>
                  <a:pt x="1694682" y="12165"/>
                </a:lnTo>
                <a:lnTo>
                  <a:pt x="1647279" y="6878"/>
                </a:lnTo>
                <a:lnTo>
                  <a:pt x="1599445" y="3072"/>
                </a:lnTo>
                <a:lnTo>
                  <a:pt x="1551201" y="772"/>
                </a:lnTo>
                <a:lnTo>
                  <a:pt x="1502572" y="0"/>
                </a:lnTo>
                <a:lnTo>
                  <a:pt x="1453942" y="772"/>
                </a:lnTo>
                <a:lnTo>
                  <a:pt x="1405698" y="3072"/>
                </a:lnTo>
                <a:lnTo>
                  <a:pt x="1357864" y="6878"/>
                </a:lnTo>
                <a:lnTo>
                  <a:pt x="1310461" y="12165"/>
                </a:lnTo>
                <a:lnTo>
                  <a:pt x="1263515" y="18912"/>
                </a:lnTo>
                <a:lnTo>
                  <a:pt x="1217047" y="27093"/>
                </a:lnTo>
                <a:lnTo>
                  <a:pt x="1171082" y="36686"/>
                </a:lnTo>
                <a:lnTo>
                  <a:pt x="1125643" y="47668"/>
                </a:lnTo>
                <a:lnTo>
                  <a:pt x="1080753" y="60016"/>
                </a:lnTo>
                <a:lnTo>
                  <a:pt x="1036435" y="73705"/>
                </a:lnTo>
                <a:lnTo>
                  <a:pt x="992713" y="88712"/>
                </a:lnTo>
                <a:lnTo>
                  <a:pt x="949609" y="105016"/>
                </a:lnTo>
                <a:lnTo>
                  <a:pt x="907148" y="122591"/>
                </a:lnTo>
                <a:lnTo>
                  <a:pt x="865353" y="141414"/>
                </a:lnTo>
                <a:lnTo>
                  <a:pt x="824247" y="161463"/>
                </a:lnTo>
                <a:lnTo>
                  <a:pt x="783853" y="182715"/>
                </a:lnTo>
                <a:lnTo>
                  <a:pt x="744194" y="205144"/>
                </a:lnTo>
                <a:lnTo>
                  <a:pt x="705294" y="228729"/>
                </a:lnTo>
                <a:lnTo>
                  <a:pt x="667177" y="253447"/>
                </a:lnTo>
                <a:lnTo>
                  <a:pt x="629865" y="279273"/>
                </a:lnTo>
                <a:lnTo>
                  <a:pt x="593382" y="306184"/>
                </a:lnTo>
                <a:lnTo>
                  <a:pt x="557752" y="334158"/>
                </a:lnTo>
                <a:lnTo>
                  <a:pt x="522997" y="363170"/>
                </a:lnTo>
                <a:lnTo>
                  <a:pt x="489140" y="393198"/>
                </a:lnTo>
                <a:lnTo>
                  <a:pt x="456206" y="424217"/>
                </a:lnTo>
                <a:lnTo>
                  <a:pt x="424217" y="456206"/>
                </a:lnTo>
                <a:lnTo>
                  <a:pt x="393198" y="489140"/>
                </a:lnTo>
                <a:lnTo>
                  <a:pt x="363170" y="522997"/>
                </a:lnTo>
                <a:lnTo>
                  <a:pt x="334158" y="557752"/>
                </a:lnTo>
                <a:lnTo>
                  <a:pt x="306184" y="593382"/>
                </a:lnTo>
                <a:lnTo>
                  <a:pt x="279273" y="629865"/>
                </a:lnTo>
                <a:lnTo>
                  <a:pt x="253447" y="667177"/>
                </a:lnTo>
                <a:lnTo>
                  <a:pt x="228729" y="705294"/>
                </a:lnTo>
                <a:lnTo>
                  <a:pt x="205144" y="744194"/>
                </a:lnTo>
                <a:lnTo>
                  <a:pt x="182715" y="783853"/>
                </a:lnTo>
                <a:lnTo>
                  <a:pt x="161463" y="824247"/>
                </a:lnTo>
                <a:lnTo>
                  <a:pt x="141414" y="865353"/>
                </a:lnTo>
                <a:lnTo>
                  <a:pt x="122591" y="907148"/>
                </a:lnTo>
                <a:lnTo>
                  <a:pt x="105016" y="949609"/>
                </a:lnTo>
                <a:lnTo>
                  <a:pt x="88712" y="992713"/>
                </a:lnTo>
                <a:lnTo>
                  <a:pt x="73705" y="1036435"/>
                </a:lnTo>
                <a:lnTo>
                  <a:pt x="60016" y="1080753"/>
                </a:lnTo>
                <a:lnTo>
                  <a:pt x="47668" y="1125643"/>
                </a:lnTo>
                <a:lnTo>
                  <a:pt x="36686" y="1171082"/>
                </a:lnTo>
                <a:lnTo>
                  <a:pt x="27093" y="1217047"/>
                </a:lnTo>
                <a:lnTo>
                  <a:pt x="18912" y="1263515"/>
                </a:lnTo>
                <a:lnTo>
                  <a:pt x="12165" y="1310461"/>
                </a:lnTo>
                <a:lnTo>
                  <a:pt x="6878" y="1357864"/>
                </a:lnTo>
                <a:lnTo>
                  <a:pt x="3072" y="1405698"/>
                </a:lnTo>
                <a:lnTo>
                  <a:pt x="772" y="1453942"/>
                </a:lnTo>
                <a:lnTo>
                  <a:pt x="0" y="1502572"/>
                </a:lnTo>
                <a:lnTo>
                  <a:pt x="772" y="1551201"/>
                </a:lnTo>
                <a:lnTo>
                  <a:pt x="3072" y="1599445"/>
                </a:lnTo>
                <a:lnTo>
                  <a:pt x="6878" y="1647279"/>
                </a:lnTo>
                <a:lnTo>
                  <a:pt x="12165" y="1694682"/>
                </a:lnTo>
                <a:lnTo>
                  <a:pt x="18912" y="1741628"/>
                </a:lnTo>
                <a:lnTo>
                  <a:pt x="27093" y="1788096"/>
                </a:lnTo>
                <a:lnTo>
                  <a:pt x="36686" y="1834061"/>
                </a:lnTo>
                <a:lnTo>
                  <a:pt x="47668" y="1879500"/>
                </a:lnTo>
                <a:lnTo>
                  <a:pt x="60016" y="1924390"/>
                </a:lnTo>
                <a:lnTo>
                  <a:pt x="73705" y="1968708"/>
                </a:lnTo>
                <a:lnTo>
                  <a:pt x="88712" y="2012431"/>
                </a:lnTo>
                <a:lnTo>
                  <a:pt x="105016" y="2055534"/>
                </a:lnTo>
                <a:lnTo>
                  <a:pt x="122591" y="2097995"/>
                </a:lnTo>
                <a:lnTo>
                  <a:pt x="141414" y="2139790"/>
                </a:lnTo>
                <a:lnTo>
                  <a:pt x="161463" y="2180896"/>
                </a:lnTo>
                <a:lnTo>
                  <a:pt x="182715" y="2221291"/>
                </a:lnTo>
                <a:lnTo>
                  <a:pt x="205144" y="2260949"/>
                </a:lnTo>
                <a:lnTo>
                  <a:pt x="228729" y="2299849"/>
                </a:lnTo>
                <a:lnTo>
                  <a:pt x="253447" y="2337966"/>
                </a:lnTo>
                <a:lnTo>
                  <a:pt x="279273" y="2375278"/>
                </a:lnTo>
                <a:lnTo>
                  <a:pt x="306184" y="2411761"/>
                </a:lnTo>
                <a:lnTo>
                  <a:pt x="334158" y="2447391"/>
                </a:lnTo>
                <a:lnTo>
                  <a:pt x="363170" y="2482147"/>
                </a:lnTo>
                <a:lnTo>
                  <a:pt x="393198" y="2516003"/>
                </a:lnTo>
                <a:lnTo>
                  <a:pt x="424217" y="2548937"/>
                </a:lnTo>
                <a:lnTo>
                  <a:pt x="456206" y="2580926"/>
                </a:lnTo>
                <a:lnTo>
                  <a:pt x="489140" y="2611946"/>
                </a:lnTo>
                <a:lnTo>
                  <a:pt x="522997" y="2641973"/>
                </a:lnTo>
                <a:lnTo>
                  <a:pt x="557752" y="2670986"/>
                </a:lnTo>
                <a:lnTo>
                  <a:pt x="593382" y="2698959"/>
                </a:lnTo>
                <a:lnTo>
                  <a:pt x="629865" y="2725870"/>
                </a:lnTo>
                <a:lnTo>
                  <a:pt x="667177" y="2751696"/>
                </a:lnTo>
                <a:lnTo>
                  <a:pt x="705294" y="2776414"/>
                </a:lnTo>
                <a:lnTo>
                  <a:pt x="744194" y="2799999"/>
                </a:lnTo>
                <a:lnTo>
                  <a:pt x="783853" y="2822429"/>
                </a:lnTo>
                <a:lnTo>
                  <a:pt x="824247" y="2843680"/>
                </a:lnTo>
                <a:lnTo>
                  <a:pt x="865353" y="2863729"/>
                </a:lnTo>
                <a:lnTo>
                  <a:pt x="907148" y="2882553"/>
                </a:lnTo>
                <a:lnTo>
                  <a:pt x="949609" y="2900128"/>
                </a:lnTo>
                <a:lnTo>
                  <a:pt x="992713" y="2916431"/>
                </a:lnTo>
                <a:lnTo>
                  <a:pt x="1036435" y="2931438"/>
                </a:lnTo>
                <a:lnTo>
                  <a:pt x="1080753" y="2945128"/>
                </a:lnTo>
                <a:lnTo>
                  <a:pt x="1125643" y="2957475"/>
                </a:lnTo>
                <a:lnTo>
                  <a:pt x="1171082" y="2968457"/>
                </a:lnTo>
                <a:lnTo>
                  <a:pt x="1217047" y="2978050"/>
                </a:lnTo>
                <a:lnTo>
                  <a:pt x="1263515" y="2986231"/>
                </a:lnTo>
                <a:lnTo>
                  <a:pt x="1310461" y="2992978"/>
                </a:lnTo>
                <a:lnTo>
                  <a:pt x="1357864" y="2998265"/>
                </a:lnTo>
                <a:lnTo>
                  <a:pt x="1405698" y="3002071"/>
                </a:lnTo>
                <a:lnTo>
                  <a:pt x="1453942" y="3004372"/>
                </a:lnTo>
                <a:lnTo>
                  <a:pt x="1502572" y="3005144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930062"/>
            <a:ext cx="1173734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Legacy Sponsors: 10+</a:t>
            </a:r>
            <a:r>
              <a:rPr spc="5" dirty="0"/>
              <a:t> </a:t>
            </a:r>
            <a:r>
              <a:rPr dirty="0"/>
              <a:t>Years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7932" y="2443826"/>
            <a:ext cx="7230109" cy="7648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9870">
              <a:lnSpc>
                <a:spcPct val="108300"/>
              </a:lnSpc>
              <a:spcBef>
                <a:spcPts val="100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ABM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Onsite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Services | Sheila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Hanson  Alliiance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Carey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Brendalen</a:t>
            </a:r>
            <a:endParaRPr sz="3300">
              <a:latin typeface="Open Sans Light"/>
              <a:cs typeface="Open Sans Light"/>
            </a:endParaRPr>
          </a:p>
          <a:p>
            <a:pPr marL="12700" marR="802640">
              <a:lnSpc>
                <a:spcPts val="4290"/>
              </a:lnSpc>
              <a:spcBef>
                <a:spcPts val="19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Bartlett Tree Experts | Jon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Heaton 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CFS Interiors &amp;</a:t>
            </a:r>
            <a:r>
              <a:rPr sz="3300" b="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Flooring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City Wide Maintenance | Tyler</a:t>
            </a:r>
            <a:r>
              <a:rPr sz="3300" b="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Olson</a:t>
            </a:r>
            <a:endParaRPr sz="3300">
              <a:latin typeface="Open Sans Light"/>
              <a:cs typeface="Open Sans Light"/>
            </a:endParaRPr>
          </a:p>
          <a:p>
            <a:pPr marL="12700" marR="2552700">
              <a:lnSpc>
                <a:spcPts val="4290"/>
              </a:lnSpc>
              <a:spcBef>
                <a:spcPts val="195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CORT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Carey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Sanders 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Harris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Tom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Danley 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INSEPC | Jason</a:t>
            </a:r>
            <a:r>
              <a:rPr sz="3300" b="0" spc="-4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Popovich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Kraus Anderson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Dustin</a:t>
            </a:r>
            <a:r>
              <a:rPr sz="3300" b="0" spc="1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Phillips</a:t>
            </a:r>
            <a:endParaRPr sz="3300">
              <a:latin typeface="Open Sans Light"/>
              <a:cs typeface="Open Sans Light"/>
            </a:endParaRPr>
          </a:p>
          <a:p>
            <a:pPr marL="12700" marR="432434">
              <a:lnSpc>
                <a:spcPts val="4290"/>
              </a:lnSpc>
              <a:spcBef>
                <a:spcPts val="19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Mohagen/Hansen | Sue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Kimbrel 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Prescription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Landscape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Eric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Walsh 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Prevolv | Jenna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Doege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RSP 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Rhonda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 Small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SOLID Surface Care 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Catelyn</a:t>
            </a:r>
            <a:r>
              <a:rPr sz="3300" b="0" spc="20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Maloney</a:t>
            </a:r>
            <a:endParaRPr sz="330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36" y="2324526"/>
            <a:ext cx="9015453" cy="6659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930062"/>
            <a:ext cx="118592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Legacy Members: 15+</a:t>
            </a:r>
            <a:r>
              <a:rPr spc="10" dirty="0"/>
              <a:t> </a:t>
            </a:r>
            <a:r>
              <a:rPr dirty="0"/>
              <a:t>Years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pc="-5" dirty="0"/>
              <a:t>Sharon </a:t>
            </a:r>
            <a:r>
              <a:rPr spc="-10" dirty="0"/>
              <a:t>Harrington </a:t>
            </a:r>
            <a:r>
              <a:rPr spc="-5" dirty="0"/>
              <a:t>| </a:t>
            </a:r>
            <a:r>
              <a:rPr spc="-10" dirty="0"/>
              <a:t>RCFM, </a:t>
            </a:r>
            <a:r>
              <a:rPr spc="-5" dirty="0"/>
              <a:t>FMP, IFMA Fellow  Peggy McCarthy | CFM, IFMA</a:t>
            </a:r>
            <a:r>
              <a:rPr spc="10" dirty="0"/>
              <a:t> </a:t>
            </a:r>
            <a:r>
              <a:rPr spc="-5" dirty="0"/>
              <a:t>Fellow</a:t>
            </a:r>
          </a:p>
          <a:p>
            <a:pPr marL="12700" marR="5367655">
              <a:lnSpc>
                <a:spcPts val="4290"/>
              </a:lnSpc>
              <a:spcBef>
                <a:spcPts val="195"/>
              </a:spcBef>
            </a:pPr>
            <a:r>
              <a:rPr spc="-5" dirty="0"/>
              <a:t>Carol </a:t>
            </a:r>
            <a:r>
              <a:rPr spc="-10" dirty="0"/>
              <a:t>Larson  </a:t>
            </a:r>
            <a:r>
              <a:rPr spc="-5" dirty="0"/>
              <a:t>Jason </a:t>
            </a:r>
            <a:r>
              <a:rPr spc="-10" dirty="0"/>
              <a:t>Kringle  James Norkosky  </a:t>
            </a:r>
            <a:r>
              <a:rPr spc="-5" dirty="0"/>
              <a:t>Kari </a:t>
            </a:r>
            <a:r>
              <a:rPr spc="-10" dirty="0"/>
              <a:t>Kafehl</a:t>
            </a:r>
            <a:r>
              <a:rPr spc="-55" dirty="0"/>
              <a:t> </a:t>
            </a:r>
            <a:r>
              <a:rPr spc="-10" dirty="0"/>
              <a:t>Vesel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0" dirty="0"/>
              <a:t>Kristine </a:t>
            </a:r>
            <a:r>
              <a:rPr spc="-5" dirty="0"/>
              <a:t>Fisher |</a:t>
            </a:r>
            <a:r>
              <a:rPr spc="5" dirty="0"/>
              <a:t> </a:t>
            </a:r>
            <a:r>
              <a:rPr spc="-10" dirty="0"/>
              <a:t>CFM</a:t>
            </a:r>
          </a:p>
          <a:p>
            <a:pPr marL="12700" marR="3207385">
              <a:lnSpc>
                <a:spcPts val="4290"/>
              </a:lnSpc>
              <a:spcBef>
                <a:spcPts val="195"/>
              </a:spcBef>
            </a:pPr>
            <a:r>
              <a:rPr spc="-5" dirty="0"/>
              <a:t>Peter </a:t>
            </a:r>
            <a:r>
              <a:rPr spc="-10" dirty="0"/>
              <a:t>Hillman </a:t>
            </a:r>
            <a:r>
              <a:rPr spc="-5" dirty="0"/>
              <a:t>| </a:t>
            </a:r>
            <a:r>
              <a:rPr spc="-10" dirty="0"/>
              <a:t>CFM  Andrew Dykstra </a:t>
            </a:r>
            <a:r>
              <a:rPr spc="-5" dirty="0"/>
              <a:t>| CFM, FMP  Paul Theisen |</a:t>
            </a:r>
            <a:r>
              <a:rPr dirty="0"/>
              <a:t> </a:t>
            </a:r>
            <a:r>
              <a:rPr spc="-10" dirty="0"/>
              <a:t>CFM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5" dirty="0"/>
              <a:t>Michael </a:t>
            </a:r>
            <a:r>
              <a:rPr spc="-10" dirty="0"/>
              <a:t>Lexvold </a:t>
            </a:r>
            <a:r>
              <a:rPr spc="-5" dirty="0"/>
              <a:t>|</a:t>
            </a:r>
            <a:r>
              <a:rPr spc="5" dirty="0"/>
              <a:t> </a:t>
            </a:r>
            <a:r>
              <a:rPr spc="-10" dirty="0"/>
              <a:t>CFM</a:t>
            </a: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pc="-5" dirty="0"/>
              <a:t>Robb</a:t>
            </a:r>
            <a:r>
              <a:rPr spc="-10" dirty="0"/>
              <a:t> Jensen</a:t>
            </a: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pc="-5" dirty="0"/>
              <a:t>Larry </a:t>
            </a:r>
            <a:r>
              <a:rPr spc="-10" dirty="0"/>
              <a:t>Hartmann </a:t>
            </a:r>
            <a:r>
              <a:rPr spc="-5" dirty="0"/>
              <a:t>| FMP,</a:t>
            </a:r>
            <a:r>
              <a:rPr spc="5" dirty="0"/>
              <a:t> </a:t>
            </a:r>
            <a:r>
              <a:rPr spc="-10" dirty="0"/>
              <a:t>CFM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pc="-5" dirty="0"/>
              <a:t>Jeff</a:t>
            </a:r>
            <a:r>
              <a:rPr spc="-10" dirty="0"/>
              <a:t> Drews</a:t>
            </a:r>
          </a:p>
          <a:p>
            <a:pPr marL="12700" marR="1218565">
              <a:lnSpc>
                <a:spcPts val="4290"/>
              </a:lnSpc>
              <a:spcBef>
                <a:spcPts val="195"/>
              </a:spcBef>
            </a:pPr>
            <a:r>
              <a:rPr spc="-5" dirty="0"/>
              <a:t>Tatiana Peden |</a:t>
            </a:r>
            <a:r>
              <a:rPr spc="-30" dirty="0"/>
              <a:t> </a:t>
            </a:r>
            <a:r>
              <a:rPr spc="-10" dirty="0"/>
              <a:t>CFM  Douglas </a:t>
            </a:r>
            <a:r>
              <a:rPr spc="-5" dirty="0"/>
              <a:t>Fischer  Timothy Pladson  Doug</a:t>
            </a:r>
            <a:r>
              <a:rPr spc="-10" dirty="0"/>
              <a:t> </a:t>
            </a:r>
            <a:r>
              <a:rPr spc="-5" dirty="0"/>
              <a:t>Elser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0" dirty="0"/>
              <a:t>Charlene </a:t>
            </a:r>
            <a:r>
              <a:rPr spc="-5" dirty="0"/>
              <a:t>Meuwissen | FMP</a:t>
            </a:r>
          </a:p>
          <a:p>
            <a:pPr marL="12700" marR="1007110">
              <a:lnSpc>
                <a:spcPts val="4290"/>
              </a:lnSpc>
              <a:spcBef>
                <a:spcPts val="195"/>
              </a:spcBef>
            </a:pPr>
            <a:r>
              <a:rPr spc="-5" dirty="0"/>
              <a:t>David Behrman |</a:t>
            </a:r>
            <a:r>
              <a:rPr spc="-55" dirty="0"/>
              <a:t> </a:t>
            </a:r>
            <a:r>
              <a:rPr spc="-5" dirty="0"/>
              <a:t>FMP  Scott </a:t>
            </a:r>
            <a:r>
              <a:rPr spc="-10" dirty="0"/>
              <a:t>Vreeman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0" dirty="0"/>
              <a:t>Debra </a:t>
            </a:r>
            <a:r>
              <a:rPr spc="-5" dirty="0"/>
              <a:t>Barnes</a:t>
            </a:r>
          </a:p>
          <a:p>
            <a:pPr marL="12700" marR="571500">
              <a:lnSpc>
                <a:spcPts val="4290"/>
              </a:lnSpc>
              <a:spcBef>
                <a:spcPts val="195"/>
              </a:spcBef>
            </a:pPr>
            <a:r>
              <a:rPr spc="-5" dirty="0"/>
              <a:t>Steve </a:t>
            </a:r>
            <a:r>
              <a:rPr spc="-10" dirty="0"/>
              <a:t>Keene </a:t>
            </a:r>
            <a:r>
              <a:rPr spc="-5" dirty="0"/>
              <a:t>| CFM, FMP  Kevin</a:t>
            </a:r>
            <a:r>
              <a:rPr spc="-10" dirty="0"/>
              <a:t> </a:t>
            </a:r>
            <a:r>
              <a:rPr spc="-5" dirty="0"/>
              <a:t>Maas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5" dirty="0"/>
              <a:t>Kyle </a:t>
            </a:r>
            <a:r>
              <a:rPr spc="-10" dirty="0"/>
              <a:t>Anderson </a:t>
            </a:r>
            <a:r>
              <a:rPr spc="-5" dirty="0"/>
              <a:t>| FMP,</a:t>
            </a:r>
            <a:r>
              <a:rPr spc="-15" dirty="0"/>
              <a:t> </a:t>
            </a:r>
            <a:r>
              <a:rPr spc="-5" dirty="0"/>
              <a:t>FMA,</a:t>
            </a: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pc="-5" dirty="0"/>
              <a:t>Master Facility</a:t>
            </a:r>
            <a:r>
              <a:rPr dirty="0"/>
              <a:t> </a:t>
            </a:r>
            <a:r>
              <a:rPr spc="-5" dirty="0"/>
              <a:t>Executive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932" y="930062"/>
            <a:ext cx="118592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Legacy Members: 15+</a:t>
            </a:r>
            <a:r>
              <a:rPr spc="10" dirty="0"/>
              <a:t> </a:t>
            </a:r>
            <a:r>
              <a:rPr dirty="0"/>
              <a:t>Years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57932" y="2443826"/>
            <a:ext cx="5208270" cy="547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660">
              <a:lnSpc>
                <a:spcPct val="108300"/>
              </a:lnSpc>
              <a:spcBef>
                <a:spcPts val="100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Susan Muehler | CFM, FMP  Thomas Eineichner</a:t>
            </a:r>
            <a:endParaRPr sz="3300">
              <a:latin typeface="Open Sans Light"/>
              <a:cs typeface="Open Sans Light"/>
            </a:endParaRPr>
          </a:p>
          <a:p>
            <a:pPr marL="12700" marR="5080">
              <a:lnSpc>
                <a:spcPts val="4290"/>
              </a:lnSpc>
              <a:spcBef>
                <a:spcPts val="19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Chad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Conoryea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CFM, FMP 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Laura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Magnuson |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CFM  Karston Anderson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Jodene Woods</a:t>
            </a:r>
            <a:endParaRPr sz="3300">
              <a:latin typeface="Open Sans Light"/>
              <a:cs typeface="Open Sans Light"/>
            </a:endParaRPr>
          </a:p>
          <a:p>
            <a:pPr marL="12700" marR="1243965">
              <a:lnSpc>
                <a:spcPts val="4290"/>
              </a:lnSpc>
              <a:spcBef>
                <a:spcPts val="195"/>
              </a:spcBef>
            </a:pP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Chad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Wollak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FMP  Dana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Krakowski 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Michael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Quast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</a:t>
            </a:r>
            <a:r>
              <a:rPr sz="3300" b="0" spc="-2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FMP</a:t>
            </a:r>
            <a:endParaRPr sz="3300">
              <a:latin typeface="Open Sans Light"/>
              <a:cs typeface="Open Sans Ligh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Gregory Wood </a:t>
            </a:r>
            <a:r>
              <a:rPr sz="3300" b="0" spc="-5" dirty="0">
                <a:solidFill>
                  <a:srgbClr val="FFFFFF"/>
                </a:solidFill>
                <a:latin typeface="Open Sans Light"/>
                <a:cs typeface="Open Sans Light"/>
              </a:rPr>
              <a:t>| SFP,</a:t>
            </a:r>
            <a:r>
              <a:rPr sz="3300" b="0" spc="5" dirty="0">
                <a:solidFill>
                  <a:srgbClr val="FFFFFF"/>
                </a:solidFill>
                <a:latin typeface="Open Sans Light"/>
                <a:cs typeface="Open Sans Light"/>
              </a:rPr>
              <a:t> </a:t>
            </a:r>
            <a:r>
              <a:rPr sz="3300" b="0" spc="-10" dirty="0">
                <a:solidFill>
                  <a:srgbClr val="FFFFFF"/>
                </a:solidFill>
                <a:latin typeface="Open Sans Light"/>
                <a:cs typeface="Open Sans Light"/>
              </a:rPr>
              <a:t>CFM</a:t>
            </a:r>
            <a:endParaRPr sz="3300">
              <a:latin typeface="Open Sans Light"/>
              <a:cs typeface="Open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437834"/>
            <a:ext cx="9015421" cy="6546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5746" y="2324547"/>
            <a:ext cx="9015421" cy="6659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17ABA5B9A86341BBF35832ED14F50E" ma:contentTypeVersion="15" ma:contentTypeDescription="Create a new document." ma:contentTypeScope="" ma:versionID="864615fdc0b552d5005e5ebf5f018650">
  <xsd:schema xmlns:xsd="http://www.w3.org/2001/XMLSchema" xmlns:xs="http://www.w3.org/2001/XMLSchema" xmlns:p="http://schemas.microsoft.com/office/2006/metadata/properties" xmlns:ns2="e70fbf79-7f3f-461a-ad2a-048e9dda660e" xmlns:ns3="cf8c8955-1136-48d6-878c-1c87c2ed3362" targetNamespace="http://schemas.microsoft.com/office/2006/metadata/properties" ma:root="true" ma:fieldsID="080af9333fd0e51a5696f6ca2a2a32d6" ns2:_="" ns3:_="">
    <xsd:import namespace="e70fbf79-7f3f-461a-ad2a-048e9dda660e"/>
    <xsd:import namespace="cf8c8955-1136-48d6-878c-1c87c2ed3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fbf79-7f3f-461a-ad2a-048e9dda6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9c16705-7417-459f-910b-f858b7a041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c8955-1136-48d6-878c-1c87c2ed336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5b15844-09b7-4b32-97e5-92430eb9c12a}" ma:internalName="TaxCatchAll" ma:showField="CatchAllData" ma:web="cf8c8955-1136-48d6-878c-1c87c2ed3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FCC6F3-FE95-4449-ACFF-71D825D712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D6C615-8DC6-474F-889D-891A96E9FA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0fbf79-7f3f-461a-ad2a-048e9dda660e"/>
    <ds:schemaRef ds:uri="cf8c8955-1136-48d6-878c-1c87c2ed3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670</Words>
  <Application>Microsoft Office PowerPoint</Application>
  <PresentationFormat>Custom</PresentationFormat>
  <Paragraphs>117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Calibri</vt:lpstr>
      <vt:lpstr>Open Sans</vt:lpstr>
      <vt:lpstr>Open Sans Light</vt:lpstr>
      <vt:lpstr>Open Sans SemiBold</vt:lpstr>
      <vt:lpstr>Office Theme</vt:lpstr>
      <vt:lpstr>Thank You to our  Premiere Sponsor</vt:lpstr>
      <vt:lpstr>Thank You to our  Gold Sponsors</vt:lpstr>
      <vt:lpstr>Thank You Board of Directors!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Presidents</vt:lpstr>
      <vt:lpstr>Past Presidents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IFMA MSP Certifications  by the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  1980 – 2000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Milestones  2000 – Current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Legacy Sponsors: 10+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Legacy Members: 15+ Years</vt:lpstr>
      <vt:lpstr>Legacy Members: 15+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to our  Premiere Sponsor</dc:title>
  <dc:creator>Mark McDonald</dc:creator>
  <cp:lastModifiedBy>Mark McDonald</cp:lastModifiedBy>
  <cp:revision>3</cp:revision>
  <dcterms:created xsi:type="dcterms:W3CDTF">2024-03-07T20:15:12Z</dcterms:created>
  <dcterms:modified xsi:type="dcterms:W3CDTF">2024-03-28T16:38:45Z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2024-03-07T00:00:00Z</vt:filetime>
  </property>
</Properties>
</file>