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83" r:id="rId6"/>
  </p:sldMasterIdLst>
  <p:notesMasterIdLst>
    <p:notesMasterId r:id="rId61"/>
  </p:notesMasterIdLst>
  <p:handoutMasterIdLst>
    <p:handoutMasterId r:id="rId62"/>
  </p:handoutMasterIdLst>
  <p:sldIdLst>
    <p:sldId id="271" r:id="rId7"/>
    <p:sldId id="314" r:id="rId8"/>
    <p:sldId id="330" r:id="rId9"/>
    <p:sldId id="299" r:id="rId10"/>
    <p:sldId id="312" r:id="rId11"/>
    <p:sldId id="356" r:id="rId12"/>
    <p:sldId id="344" r:id="rId13"/>
    <p:sldId id="349" r:id="rId14"/>
    <p:sldId id="351" r:id="rId15"/>
    <p:sldId id="352" r:id="rId16"/>
    <p:sldId id="353" r:id="rId17"/>
    <p:sldId id="346" r:id="rId18"/>
    <p:sldId id="357" r:id="rId19"/>
    <p:sldId id="348" r:id="rId20"/>
    <p:sldId id="354" r:id="rId21"/>
    <p:sldId id="355" r:id="rId22"/>
    <p:sldId id="350" r:id="rId23"/>
    <p:sldId id="329" r:id="rId24"/>
    <p:sldId id="358" r:id="rId25"/>
    <p:sldId id="359" r:id="rId26"/>
    <p:sldId id="390" r:id="rId27"/>
    <p:sldId id="360" r:id="rId28"/>
    <p:sldId id="361" r:id="rId29"/>
    <p:sldId id="362" r:id="rId30"/>
    <p:sldId id="363" r:id="rId31"/>
    <p:sldId id="364" r:id="rId32"/>
    <p:sldId id="365" r:id="rId33"/>
    <p:sldId id="366" r:id="rId34"/>
    <p:sldId id="367" r:id="rId35"/>
    <p:sldId id="368" r:id="rId36"/>
    <p:sldId id="369" r:id="rId37"/>
    <p:sldId id="335" r:id="rId38"/>
    <p:sldId id="341" r:id="rId39"/>
    <p:sldId id="372" r:id="rId40"/>
    <p:sldId id="373" r:id="rId41"/>
    <p:sldId id="342" r:id="rId42"/>
    <p:sldId id="343" r:id="rId43"/>
    <p:sldId id="374" r:id="rId44"/>
    <p:sldId id="375" r:id="rId45"/>
    <p:sldId id="376" r:id="rId46"/>
    <p:sldId id="377" r:id="rId47"/>
    <p:sldId id="378" r:id="rId48"/>
    <p:sldId id="379" r:id="rId49"/>
    <p:sldId id="380" r:id="rId50"/>
    <p:sldId id="381" r:id="rId51"/>
    <p:sldId id="345" r:id="rId52"/>
    <p:sldId id="382" r:id="rId53"/>
    <p:sldId id="383" r:id="rId54"/>
    <p:sldId id="384" r:id="rId55"/>
    <p:sldId id="385" r:id="rId56"/>
    <p:sldId id="386" r:id="rId57"/>
    <p:sldId id="387" r:id="rId58"/>
    <p:sldId id="388" r:id="rId59"/>
    <p:sldId id="389" r:id="rId60"/>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ie Timmons" initials="AT" lastIdx="1" clrIdx="0">
    <p:extLst>
      <p:ext uri="{19B8F6BF-5375-455C-9EA6-DF929625EA0E}">
        <p15:presenceInfo xmlns:p15="http://schemas.microsoft.com/office/powerpoint/2012/main" userId="S-1-5-21-2139493591-2076723391-1105138716-13132" providerId="AD"/>
      </p:ext>
    </p:extLst>
  </p:cmAuthor>
  <p:cmAuthor id="2" name="Tony Hainault" initials="TH" lastIdx="13" clrIdx="1">
    <p:extLst>
      <p:ext uri="{19B8F6BF-5375-455C-9EA6-DF929625EA0E}">
        <p15:presenceInfo xmlns:p15="http://schemas.microsoft.com/office/powerpoint/2012/main" userId="S-1-5-21-2139493591-2076723391-1105138716-238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13C66"/>
    <a:srgbClr val="0058A4"/>
    <a:srgbClr val="9FC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81" autoAdjust="0"/>
    <p:restoredTop sz="63614" autoAdjust="0"/>
  </p:normalViewPr>
  <p:slideViewPr>
    <p:cSldViewPr snapToGrid="0" snapToObjects="1">
      <p:cViewPr varScale="1">
        <p:scale>
          <a:sx n="70" d="100"/>
          <a:sy n="70" d="100"/>
        </p:scale>
        <p:origin x="1368" y="6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4" d="100"/>
          <a:sy n="84" d="100"/>
        </p:scale>
        <p:origin x="315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00" b="1" i="0" u="none" strike="noStrike" kern="1200" baseline="0">
                <a:solidFill>
                  <a:schemeClr val="tx2"/>
                </a:solidFill>
                <a:latin typeface="+mn-lt"/>
                <a:ea typeface="+mn-ea"/>
                <a:cs typeface="+mn-cs"/>
              </a:defRPr>
            </a:pPr>
            <a:r>
              <a:rPr lang="en-US" sz="1800" baseline="0"/>
              <a:t>7-Year Energy Plan Milestones </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1"/>
          <c:order val="0"/>
          <c:spPr>
            <a:solidFill>
              <a:schemeClr val="accent1">
                <a:lumMod val="50000"/>
              </a:schemeClr>
            </a:solidFill>
            <a:ln>
              <a:noFill/>
            </a:ln>
            <a:effectLst/>
          </c:spPr>
          <c:invertIfNegative val="0"/>
          <c:dPt>
            <c:idx val="3"/>
            <c:invertIfNegative val="0"/>
            <c:bubble3D val="0"/>
            <c:extLst>
              <c:ext xmlns:c16="http://schemas.microsoft.com/office/drawing/2014/chart" uri="{C3380CC4-5D6E-409C-BE32-E72D297353CC}">
                <c16:uniqueId val="{00000000-5EA9-4C52-A550-AB7732242836}"/>
              </c:ext>
            </c:extLst>
          </c:dPt>
          <c:dPt>
            <c:idx val="7"/>
            <c:invertIfNegative val="0"/>
            <c:bubble3D val="0"/>
            <c:spPr>
              <a:solidFill>
                <a:srgbClr val="92D050"/>
              </a:solidFill>
              <a:ln>
                <a:noFill/>
              </a:ln>
              <a:effectLst/>
            </c:spPr>
            <c:extLst>
              <c:ext xmlns:c16="http://schemas.microsoft.com/office/drawing/2014/chart" uri="{C3380CC4-5D6E-409C-BE32-E72D297353CC}">
                <c16:uniqueId val="{00000002-5EA9-4C52-A550-AB7732242836}"/>
              </c:ext>
            </c:extLst>
          </c:dPt>
          <c:dLbls>
            <c:dLbl>
              <c:idx val="0"/>
              <c:tx>
                <c:rich>
                  <a:bodyPr/>
                  <a:lstStyle/>
                  <a:p>
                    <a:fld id="{B5ADCB49-37D0-4292-BDC2-4B871A36E909}" type="VALUE">
                      <a:rPr lang="en-US" sz="110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EA9-4C52-A550-AB7732242836}"/>
                </c:ext>
              </c:extLst>
            </c:dLbl>
            <c:dLbl>
              <c:idx val="2"/>
              <c:layout>
                <c:manualLayout>
                  <c:x val="0"/>
                  <c:y val="-8.196721311475410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EA9-4C52-A550-AB7732242836}"/>
                </c:ext>
              </c:extLst>
            </c:dLbl>
            <c:dLbl>
              <c:idx val="4"/>
              <c:layout>
                <c:manualLayout>
                  <c:x val="-6.5358722094648088E-17"/>
                  <c:y val="-8.1967213114754103E-3"/>
                </c:manualLayout>
              </c:layout>
              <c:tx>
                <c:rich>
                  <a:bodyPr/>
                  <a:lstStyle/>
                  <a:p>
                    <a:fld id="{71DC676E-F978-48D7-99CE-084315982CEC}" type="VALUE">
                      <a:rPr lang="en-US" sz="110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EA9-4C52-A550-AB773224283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trendline>
            <c:spPr>
              <a:ln w="19050" cap="rnd">
                <a:solidFill>
                  <a:schemeClr val="accent1">
                    <a:tint val="77000"/>
                  </a:schemeClr>
                </a:solidFill>
                <a:prstDash val="sysDash"/>
              </a:ln>
              <a:effectLst/>
            </c:spPr>
            <c:trendlineType val="linear"/>
            <c:dispRSqr val="0"/>
            <c:dispEq val="0"/>
          </c:trendline>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formatCode="#,##0">
                  <c:v>458014</c:v>
                </c:pt>
                <c:pt idx="1">
                  <c:v>441525.49599999998</c:v>
                </c:pt>
                <c:pt idx="2">
                  <c:v>419082.81</c:v>
                </c:pt>
                <c:pt idx="3">
                  <c:v>419998.83799999999</c:v>
                </c:pt>
                <c:pt idx="4">
                  <c:v>403968.348</c:v>
                </c:pt>
                <c:pt idx="7">
                  <c:v>366411.2</c:v>
                </c:pt>
              </c:numCache>
            </c:numRef>
          </c:val>
          <c:extLst>
            <c:ext xmlns:c16="http://schemas.microsoft.com/office/drawing/2014/chart" uri="{C3380CC4-5D6E-409C-BE32-E72D297353CC}">
              <c16:uniqueId val="{00000006-5EA9-4C52-A550-AB7732242836}"/>
            </c:ext>
          </c:extLst>
        </c:ser>
        <c:dLbls>
          <c:dLblPos val="inEnd"/>
          <c:showLegendKey val="0"/>
          <c:showVal val="1"/>
          <c:showCatName val="0"/>
          <c:showSerName val="0"/>
          <c:showPercent val="0"/>
          <c:showBubbleSize val="0"/>
        </c:dLbls>
        <c:gapWidth val="100"/>
        <c:overlap val="-24"/>
        <c:axId val="133426736"/>
        <c:axId val="133427128"/>
      </c:barChart>
      <c:catAx>
        <c:axId val="1334267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33427128"/>
        <c:crosses val="autoZero"/>
        <c:auto val="1"/>
        <c:lblAlgn val="ctr"/>
        <c:lblOffset val="100"/>
        <c:noMultiLvlLbl val="0"/>
      </c:catAx>
      <c:valAx>
        <c:axId val="133427128"/>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en-US" sz="1200" baseline="0"/>
                  <a:t>MMBtu's</a:t>
                </a:r>
              </a:p>
            </c:rich>
          </c:tx>
          <c:layout>
            <c:manualLayout>
              <c:xMode val="edge"/>
              <c:yMode val="edge"/>
              <c:x val="1.7825311942959002E-2"/>
              <c:y val="0.41123875908954016"/>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33426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180906973255744"/>
          <c:y val="0.19893811191607425"/>
          <c:w val="0.76971687817159384"/>
          <c:h val="0.67315012922534412"/>
        </c:manualLayout>
      </c:layout>
      <c:barChart>
        <c:barDir val="col"/>
        <c:grouping val="clustered"/>
        <c:varyColors val="0"/>
        <c:ser>
          <c:idx val="3"/>
          <c:order val="0"/>
          <c:tx>
            <c:strRef>
              <c:f>'[Chart in Microsoft PowerPoint]Total GHG Chart'!$I$126</c:f>
              <c:strCache>
                <c:ptCount val="1"/>
                <c:pt idx="0">
                  <c:v>Total (tons)</c:v>
                </c:pt>
              </c:strCache>
            </c:strRef>
          </c:tx>
          <c:spPr>
            <a:solidFill>
              <a:schemeClr val="tx2"/>
            </a:solidFill>
            <a:ln w="12700">
              <a:solidFill>
                <a:srgbClr val="000000"/>
              </a:solidFill>
              <a:prstDash val="solid"/>
            </a:ln>
          </c:spPr>
          <c:invertIfNegative val="0"/>
          <c:dPt>
            <c:idx val="0"/>
            <c:invertIfNegative val="0"/>
            <c:bubble3D val="0"/>
            <c:spPr>
              <a:solidFill>
                <a:schemeClr val="bg1">
                  <a:lumMod val="65000"/>
                </a:schemeClr>
              </a:solidFill>
              <a:ln w="12700">
                <a:solidFill>
                  <a:srgbClr val="000000"/>
                </a:solidFill>
                <a:prstDash val="solid"/>
              </a:ln>
            </c:spPr>
            <c:extLst>
              <c:ext xmlns:c16="http://schemas.microsoft.com/office/drawing/2014/chart" uri="{C3380CC4-5D6E-409C-BE32-E72D297353CC}">
                <c16:uniqueId val="{00000001-5A17-4DE2-8FD4-073E608D7D99}"/>
              </c:ext>
            </c:extLst>
          </c:dPt>
          <c:dPt>
            <c:idx val="4"/>
            <c:invertIfNegative val="0"/>
            <c:bubble3D val="0"/>
            <c:spPr>
              <a:solidFill>
                <a:srgbClr val="9FCC3B"/>
              </a:solidFill>
              <a:ln w="12700">
                <a:solidFill>
                  <a:srgbClr val="000000"/>
                </a:solidFill>
                <a:prstDash val="solid"/>
              </a:ln>
            </c:spPr>
            <c:extLst>
              <c:ext xmlns:c16="http://schemas.microsoft.com/office/drawing/2014/chart" uri="{C3380CC4-5D6E-409C-BE32-E72D297353CC}">
                <c16:uniqueId val="{00000003-5A17-4DE2-8FD4-073E608D7D99}"/>
              </c:ext>
            </c:extLst>
          </c:dPt>
          <c:dPt>
            <c:idx val="9"/>
            <c:invertIfNegative val="0"/>
            <c:bubble3D val="0"/>
            <c:spPr>
              <a:solidFill>
                <a:srgbClr val="9FCC3B"/>
              </a:solidFill>
              <a:ln w="12700">
                <a:solidFill>
                  <a:srgbClr val="000000"/>
                </a:solidFill>
                <a:prstDash val="solid"/>
              </a:ln>
            </c:spPr>
            <c:extLst>
              <c:ext xmlns:c16="http://schemas.microsoft.com/office/drawing/2014/chart" uri="{C3380CC4-5D6E-409C-BE32-E72D297353CC}">
                <c16:uniqueId val="{00000005-5A17-4DE2-8FD4-073E608D7D99}"/>
              </c:ext>
            </c:extLst>
          </c:dPt>
          <c:dPt>
            <c:idx val="10"/>
            <c:invertIfNegative val="0"/>
            <c:bubble3D val="0"/>
            <c:extLst>
              <c:ext xmlns:c16="http://schemas.microsoft.com/office/drawing/2014/chart" uri="{C3380CC4-5D6E-409C-BE32-E72D297353CC}">
                <c16:uniqueId val="{00000006-5A17-4DE2-8FD4-073E608D7D99}"/>
              </c:ext>
            </c:extLst>
          </c:dPt>
          <c:dPt>
            <c:idx val="12"/>
            <c:invertIfNegative val="0"/>
            <c:bubble3D val="0"/>
            <c:spPr>
              <a:solidFill>
                <a:schemeClr val="bg2">
                  <a:lumMod val="25000"/>
                </a:schemeClr>
              </a:solidFill>
              <a:ln w="12700">
                <a:solidFill>
                  <a:srgbClr val="000000"/>
                </a:solidFill>
                <a:prstDash val="solid"/>
              </a:ln>
            </c:spPr>
            <c:extLst>
              <c:ext xmlns:c16="http://schemas.microsoft.com/office/drawing/2014/chart" uri="{C3380CC4-5D6E-409C-BE32-E72D297353CC}">
                <c16:uniqueId val="{00000008-5A17-4DE2-8FD4-073E608D7D99}"/>
              </c:ext>
            </c:extLst>
          </c:dPt>
          <c:dPt>
            <c:idx val="13"/>
            <c:invertIfNegative val="0"/>
            <c:bubble3D val="0"/>
            <c:spPr>
              <a:solidFill>
                <a:schemeClr val="bg2">
                  <a:lumMod val="25000"/>
                </a:schemeClr>
              </a:solidFill>
              <a:ln w="12700">
                <a:solidFill>
                  <a:srgbClr val="000000"/>
                </a:solidFill>
                <a:prstDash val="solid"/>
              </a:ln>
            </c:spPr>
            <c:extLst>
              <c:ext xmlns:c16="http://schemas.microsoft.com/office/drawing/2014/chart" uri="{C3380CC4-5D6E-409C-BE32-E72D297353CC}">
                <c16:uniqueId val="{0000000A-5A17-4DE2-8FD4-073E608D7D99}"/>
              </c:ext>
            </c:extLst>
          </c:dPt>
          <c:cat>
            <c:numRef>
              <c:f>'[Chart in Microsoft PowerPoint]Total GHG Chart'!$A$127:$A$136</c:f>
              <c:numCache>
                <c:formatCode>General</c:formatCode>
                <c:ptCount val="10"/>
                <c:pt idx="0">
                  <c:v>2005</c:v>
                </c:pt>
                <c:pt idx="1">
                  <c:v>2010</c:v>
                </c:pt>
                <c:pt idx="2">
                  <c:v>2015</c:v>
                </c:pt>
                <c:pt idx="3">
                  <c:v>2020</c:v>
                </c:pt>
                <c:pt idx="4">
                  <c:v>2025</c:v>
                </c:pt>
                <c:pt idx="5">
                  <c:v>2030</c:v>
                </c:pt>
                <c:pt idx="6">
                  <c:v>2035</c:v>
                </c:pt>
                <c:pt idx="7">
                  <c:v>2040</c:v>
                </c:pt>
                <c:pt idx="8">
                  <c:v>2045</c:v>
                </c:pt>
                <c:pt idx="9">
                  <c:v>2050</c:v>
                </c:pt>
              </c:numCache>
            </c:numRef>
          </c:cat>
          <c:val>
            <c:numRef>
              <c:f>'[Chart in Microsoft PowerPoint]Total GHG Chart'!$J$127:$J$136</c:f>
              <c:numCache>
                <c:formatCode>#,##0</c:formatCode>
                <c:ptCount val="10"/>
                <c:pt idx="0">
                  <c:v>105.36510482920963</c:v>
                </c:pt>
                <c:pt idx="1">
                  <c:v>94.446150807642084</c:v>
                </c:pt>
                <c:pt idx="2">
                  <c:v>82.617902569511756</c:v>
                </c:pt>
                <c:pt idx="4">
                  <c:v>79.023828621907228</c:v>
                </c:pt>
                <c:pt idx="9">
                  <c:v>21.073020965841927</c:v>
                </c:pt>
              </c:numCache>
            </c:numRef>
          </c:val>
          <c:extLst>
            <c:ext xmlns:c16="http://schemas.microsoft.com/office/drawing/2014/chart" uri="{C3380CC4-5D6E-409C-BE32-E72D297353CC}">
              <c16:uniqueId val="{0000000B-5A17-4DE2-8FD4-073E608D7D99}"/>
            </c:ext>
          </c:extLst>
        </c:ser>
        <c:dLbls>
          <c:showLegendKey val="0"/>
          <c:showVal val="0"/>
          <c:showCatName val="0"/>
          <c:showSerName val="0"/>
          <c:showPercent val="0"/>
          <c:showBubbleSize val="0"/>
        </c:dLbls>
        <c:gapWidth val="150"/>
        <c:axId val="348916784"/>
        <c:axId val="348916392"/>
      </c:barChart>
      <c:catAx>
        <c:axId val="348916784"/>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348916392"/>
        <c:crossesAt val="0"/>
        <c:auto val="1"/>
        <c:lblAlgn val="ctr"/>
        <c:lblOffset val="100"/>
        <c:tickLblSkip val="1"/>
        <c:tickMarkSkip val="1"/>
        <c:noMultiLvlLbl val="0"/>
      </c:catAx>
      <c:valAx>
        <c:axId val="348916392"/>
        <c:scaling>
          <c:orientation val="minMax"/>
          <c:max val="125"/>
          <c:min val="0"/>
        </c:scaling>
        <c:delete val="0"/>
        <c:axPos val="l"/>
        <c:title>
          <c:tx>
            <c:rich>
              <a:bodyPr/>
              <a:lstStyle/>
              <a:p>
                <a:pPr>
                  <a:defRPr/>
                </a:pPr>
                <a:r>
                  <a:rPr lang="en-US"/>
                  <a:t>eCO2 Total  Emissions
 (in 1,000 metric tons)</a:t>
                </a:r>
              </a:p>
            </c:rich>
          </c:tx>
          <c:layout>
            <c:manualLayout>
              <c:xMode val="edge"/>
              <c:yMode val="edge"/>
              <c:x val="6.2814070351758797E-3"/>
              <c:y val="0.36231941116056143"/>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a:pPr>
            <a:endParaRPr lang="en-US"/>
          </a:p>
        </c:txPr>
        <c:crossAx val="348916784"/>
        <c:crosses val="autoZero"/>
        <c:crossBetween val="between"/>
        <c:majorUnit val="25"/>
        <c:minorUnit val="5"/>
      </c:valAx>
      <c:spPr>
        <a:noFill/>
        <a:ln w="25400">
          <a:noFill/>
        </a:ln>
      </c:spPr>
    </c:plotArea>
    <c:plotVisOnly val="1"/>
    <c:dispBlanksAs val="gap"/>
    <c:showDLblsOverMax val="0"/>
  </c:chart>
  <c:spPr>
    <a:solidFill>
      <a:srgbClr val="FFFFFF"/>
    </a:solidFill>
    <a:ln w="3175">
      <a:noFill/>
      <a:prstDash val="solid"/>
    </a:ln>
  </c:spPr>
  <c:txPr>
    <a:bodyPr/>
    <a:lstStyle/>
    <a:p>
      <a:pPr>
        <a:defRPr sz="1400" b="0" i="0" u="none" strike="noStrike" baseline="0">
          <a:solidFill>
            <a:srgbClr val="000000"/>
          </a:solidFill>
          <a:latin typeface="Segoe UI Semibold" panose="020B0702040204020203" pitchFamily="34" charset="0"/>
          <a:ea typeface="Arial"/>
          <a:cs typeface="Segoe UI Semibold" panose="020B0702040204020203" pitchFamily="34"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935598-A8C6-4259-9AAA-7C2BD497CDB6}" type="doc">
      <dgm:prSet loTypeId="urn:microsoft.com/office/officeart/2005/8/layout/pyramid1" loCatId="pyramid" qsTypeId="urn:microsoft.com/office/officeart/2005/8/quickstyle/simple1" qsCatId="simple" csTypeId="urn:microsoft.com/office/officeart/2005/8/colors/accent1_5" csCatId="accent1" phldr="1"/>
      <dgm:spPr/>
    </dgm:pt>
    <dgm:pt modelId="{D48F6231-3019-4B14-823C-E820F8FDC93C}">
      <dgm:prSet phldrT="[Text]" custT="1"/>
      <dgm:spPr>
        <a:solidFill>
          <a:srgbClr val="0058A4">
            <a:alpha val="75000"/>
          </a:srgbClr>
        </a:solidFill>
      </dgm:spPr>
      <dgm:t>
        <a:bodyPr/>
        <a:lstStyle/>
        <a:p>
          <a:endParaRPr lang="en-US" sz="3200" dirty="0"/>
        </a:p>
        <a:p>
          <a:endParaRPr lang="en-US" sz="3200" dirty="0"/>
        </a:p>
        <a:p>
          <a:r>
            <a:rPr lang="en-US" sz="2400" dirty="0">
              <a:latin typeface="Segoe UI Semibold" panose="020B0702040204020203" pitchFamily="34" charset="0"/>
              <a:cs typeface="Segoe UI Semibold" panose="020B0702040204020203" pitchFamily="34" charset="0"/>
            </a:rPr>
            <a:t>Renewable </a:t>
          </a:r>
          <a:br>
            <a:rPr lang="en-US" sz="2400" dirty="0">
              <a:latin typeface="Segoe UI Semibold" panose="020B0702040204020203" pitchFamily="34" charset="0"/>
              <a:cs typeface="Segoe UI Semibold" panose="020B0702040204020203" pitchFamily="34" charset="0"/>
            </a:rPr>
          </a:br>
          <a:r>
            <a:rPr lang="en-US" sz="2400" dirty="0">
              <a:latin typeface="Segoe UI Semibold" panose="020B0702040204020203" pitchFamily="34" charset="0"/>
              <a:cs typeface="Segoe UI Semibold" panose="020B0702040204020203" pitchFamily="34" charset="0"/>
            </a:rPr>
            <a:t>energy</a:t>
          </a:r>
          <a:br>
            <a:rPr lang="en-US" sz="2400" dirty="0">
              <a:latin typeface="Segoe UI Semibold" panose="020B0702040204020203" pitchFamily="34" charset="0"/>
              <a:cs typeface="Segoe UI Semibold" panose="020B0702040204020203" pitchFamily="34" charset="0"/>
            </a:rPr>
          </a:br>
          <a:endParaRPr lang="en-US" sz="2400" dirty="0">
            <a:latin typeface="Segoe UI Semibold" panose="020B0702040204020203" pitchFamily="34" charset="0"/>
            <a:cs typeface="Segoe UI Semibold" panose="020B0702040204020203" pitchFamily="34" charset="0"/>
          </a:endParaRPr>
        </a:p>
      </dgm:t>
    </dgm:pt>
    <dgm:pt modelId="{BBE153D1-D0A7-4BD6-A847-C3699EE49C81}" type="parTrans" cxnId="{2ECB4AAC-6C6D-42B7-B47F-2312C2A164C2}">
      <dgm:prSet/>
      <dgm:spPr/>
      <dgm:t>
        <a:bodyPr/>
        <a:lstStyle/>
        <a:p>
          <a:endParaRPr lang="en-US"/>
        </a:p>
      </dgm:t>
    </dgm:pt>
    <dgm:pt modelId="{E68E255C-8658-4B3D-AD63-0CCB862478B5}" type="sibTrans" cxnId="{2ECB4AAC-6C6D-42B7-B47F-2312C2A164C2}">
      <dgm:prSet/>
      <dgm:spPr/>
      <dgm:t>
        <a:bodyPr/>
        <a:lstStyle/>
        <a:p>
          <a:endParaRPr lang="en-US"/>
        </a:p>
      </dgm:t>
    </dgm:pt>
    <dgm:pt modelId="{9BBA3FC2-D1A2-4A29-AADE-0B59305F3C01}">
      <dgm:prSet phldrT="[Text]" custT="1"/>
      <dgm:spPr>
        <a:solidFill>
          <a:srgbClr val="0058A4">
            <a:alpha val="55000"/>
          </a:srgbClr>
        </a:solidFill>
      </dgm:spPr>
      <dgm:t>
        <a:bodyPr/>
        <a:lstStyle/>
        <a:p>
          <a:r>
            <a:rPr lang="en-US" sz="3000" dirty="0">
              <a:latin typeface="Segoe UI Semibold" panose="020B0702040204020203" pitchFamily="34" charset="0"/>
              <a:cs typeface="Segoe UI Semibold" panose="020B0702040204020203" pitchFamily="34" charset="0"/>
            </a:rPr>
            <a:t>Energy efficiency</a:t>
          </a:r>
        </a:p>
        <a:p>
          <a:r>
            <a:rPr lang="en-US" sz="1600" dirty="0">
              <a:latin typeface="Segoe UI Semibold" panose="020B0702040204020203" pitchFamily="34" charset="0"/>
              <a:cs typeface="Segoe UI Semibold" panose="020B0702040204020203" pitchFamily="34" charset="0"/>
            </a:rPr>
            <a:t>Windows, insulation, new technology, high efficiency building construction/renovations, HVAC upgrades, LED lighting and controls</a:t>
          </a:r>
        </a:p>
      </dgm:t>
    </dgm:pt>
    <dgm:pt modelId="{834F82AD-D615-46D2-8ADE-337974C9B59E}" type="parTrans" cxnId="{A34D263B-7C67-4227-B3B8-3FB98803F4BA}">
      <dgm:prSet/>
      <dgm:spPr/>
      <dgm:t>
        <a:bodyPr/>
        <a:lstStyle/>
        <a:p>
          <a:endParaRPr lang="en-US"/>
        </a:p>
      </dgm:t>
    </dgm:pt>
    <dgm:pt modelId="{08FBA55A-EB3E-4E8E-9526-3B465588213A}" type="sibTrans" cxnId="{A34D263B-7C67-4227-B3B8-3FB98803F4BA}">
      <dgm:prSet/>
      <dgm:spPr/>
      <dgm:t>
        <a:bodyPr/>
        <a:lstStyle/>
        <a:p>
          <a:endParaRPr lang="en-US"/>
        </a:p>
      </dgm:t>
    </dgm:pt>
    <dgm:pt modelId="{620D91FA-3FDD-46AE-A0C6-8E40364F677F}">
      <dgm:prSet phldrT="[Text]" custT="1"/>
      <dgm:spPr>
        <a:solidFill>
          <a:srgbClr val="0058A4">
            <a:alpha val="30000"/>
          </a:srgbClr>
        </a:solidFill>
      </dgm:spPr>
      <dgm:t>
        <a:bodyPr/>
        <a:lstStyle/>
        <a:p>
          <a:r>
            <a:rPr lang="en-US" sz="3200" dirty="0">
              <a:latin typeface="Segoe UI Semibold" panose="020B0702040204020203" pitchFamily="34" charset="0"/>
              <a:cs typeface="Segoe UI Semibold" panose="020B0702040204020203" pitchFamily="34" charset="0"/>
            </a:rPr>
            <a:t>Energy conservation</a:t>
          </a:r>
        </a:p>
        <a:p>
          <a:r>
            <a:rPr lang="en-US" sz="1800" dirty="0">
              <a:latin typeface="Segoe UI Semibold" panose="020B0702040204020203" pitchFamily="34" charset="0"/>
              <a:cs typeface="Segoe UI Semibold" panose="020B0702040204020203" pitchFamily="34" charset="0"/>
            </a:rPr>
            <a:t>Building automation controls, recommissioning/commissioning, </a:t>
          </a:r>
          <a:br>
            <a:rPr lang="en-US" sz="1800" dirty="0">
              <a:latin typeface="Segoe UI Semibold" panose="020B0702040204020203" pitchFamily="34" charset="0"/>
              <a:cs typeface="Segoe UI Semibold" panose="020B0702040204020203" pitchFamily="34" charset="0"/>
            </a:rPr>
          </a:br>
          <a:r>
            <a:rPr lang="en-US" sz="1800" dirty="0">
              <a:latin typeface="Segoe UI Semibold" panose="020B0702040204020203" pitchFamily="34" charset="0"/>
              <a:cs typeface="Segoe UI Semibold" panose="020B0702040204020203" pitchFamily="34" charset="0"/>
            </a:rPr>
            <a:t>temperature guidelines, equipment scheduling, education</a:t>
          </a:r>
        </a:p>
      </dgm:t>
    </dgm:pt>
    <dgm:pt modelId="{F23E878F-BF7D-4C52-BF33-218AE99CD1FB}" type="parTrans" cxnId="{8593D5A0-635C-4D34-8EC0-8ED5713EFF8F}">
      <dgm:prSet/>
      <dgm:spPr/>
      <dgm:t>
        <a:bodyPr/>
        <a:lstStyle/>
        <a:p>
          <a:endParaRPr lang="en-US"/>
        </a:p>
      </dgm:t>
    </dgm:pt>
    <dgm:pt modelId="{F36C55D2-4BE2-43EB-8A0C-466F8C0DEEFC}" type="sibTrans" cxnId="{8593D5A0-635C-4D34-8EC0-8ED5713EFF8F}">
      <dgm:prSet/>
      <dgm:spPr/>
      <dgm:t>
        <a:bodyPr/>
        <a:lstStyle/>
        <a:p>
          <a:endParaRPr lang="en-US"/>
        </a:p>
      </dgm:t>
    </dgm:pt>
    <dgm:pt modelId="{44489DD7-0420-4638-9899-936C9261EEF1}" type="pres">
      <dgm:prSet presAssocID="{2D935598-A8C6-4259-9AAA-7C2BD497CDB6}" presName="Name0" presStyleCnt="0">
        <dgm:presLayoutVars>
          <dgm:dir/>
          <dgm:animLvl val="lvl"/>
          <dgm:resizeHandles val="exact"/>
        </dgm:presLayoutVars>
      </dgm:prSet>
      <dgm:spPr/>
    </dgm:pt>
    <dgm:pt modelId="{5289270B-DE44-45A4-99E5-405A1703EEE9}" type="pres">
      <dgm:prSet presAssocID="{D48F6231-3019-4B14-823C-E820F8FDC93C}" presName="Name8" presStyleCnt="0"/>
      <dgm:spPr/>
    </dgm:pt>
    <dgm:pt modelId="{7C683E62-C95F-402B-A1D1-B0F4DCEAE65E}" type="pres">
      <dgm:prSet presAssocID="{D48F6231-3019-4B14-823C-E820F8FDC93C}" presName="level" presStyleLbl="node1" presStyleIdx="0" presStyleCnt="3">
        <dgm:presLayoutVars>
          <dgm:chMax val="1"/>
          <dgm:bulletEnabled val="1"/>
        </dgm:presLayoutVars>
      </dgm:prSet>
      <dgm:spPr/>
    </dgm:pt>
    <dgm:pt modelId="{DE3FB6AC-19A4-473A-A9F4-6A22C0C772B5}" type="pres">
      <dgm:prSet presAssocID="{D48F6231-3019-4B14-823C-E820F8FDC93C}" presName="levelTx" presStyleLbl="revTx" presStyleIdx="0" presStyleCnt="0">
        <dgm:presLayoutVars>
          <dgm:chMax val="1"/>
          <dgm:bulletEnabled val="1"/>
        </dgm:presLayoutVars>
      </dgm:prSet>
      <dgm:spPr/>
    </dgm:pt>
    <dgm:pt modelId="{B423107E-B94F-403A-B50D-C56F3886F195}" type="pres">
      <dgm:prSet presAssocID="{9BBA3FC2-D1A2-4A29-AADE-0B59305F3C01}" presName="Name8" presStyleCnt="0"/>
      <dgm:spPr/>
    </dgm:pt>
    <dgm:pt modelId="{388159AC-23EB-4C30-82C1-53A1D825FB6F}" type="pres">
      <dgm:prSet presAssocID="{9BBA3FC2-D1A2-4A29-AADE-0B59305F3C01}" presName="level" presStyleLbl="node1" presStyleIdx="1" presStyleCnt="3">
        <dgm:presLayoutVars>
          <dgm:chMax val="1"/>
          <dgm:bulletEnabled val="1"/>
        </dgm:presLayoutVars>
      </dgm:prSet>
      <dgm:spPr/>
    </dgm:pt>
    <dgm:pt modelId="{2D7B2B30-BB61-4BEC-A242-B0D177A726A3}" type="pres">
      <dgm:prSet presAssocID="{9BBA3FC2-D1A2-4A29-AADE-0B59305F3C01}" presName="levelTx" presStyleLbl="revTx" presStyleIdx="0" presStyleCnt="0">
        <dgm:presLayoutVars>
          <dgm:chMax val="1"/>
          <dgm:bulletEnabled val="1"/>
        </dgm:presLayoutVars>
      </dgm:prSet>
      <dgm:spPr/>
    </dgm:pt>
    <dgm:pt modelId="{31670E79-7CE9-4220-8299-C48736FFC4F8}" type="pres">
      <dgm:prSet presAssocID="{620D91FA-3FDD-46AE-A0C6-8E40364F677F}" presName="Name8" presStyleCnt="0"/>
      <dgm:spPr/>
    </dgm:pt>
    <dgm:pt modelId="{601857CD-14EF-4084-B6C3-91F0A3E4DB10}" type="pres">
      <dgm:prSet presAssocID="{620D91FA-3FDD-46AE-A0C6-8E40364F677F}" presName="level" presStyleLbl="node1" presStyleIdx="2" presStyleCnt="3">
        <dgm:presLayoutVars>
          <dgm:chMax val="1"/>
          <dgm:bulletEnabled val="1"/>
        </dgm:presLayoutVars>
      </dgm:prSet>
      <dgm:spPr/>
    </dgm:pt>
    <dgm:pt modelId="{D27EF029-4DF9-4511-A012-5DE693937FD5}" type="pres">
      <dgm:prSet presAssocID="{620D91FA-3FDD-46AE-A0C6-8E40364F677F}" presName="levelTx" presStyleLbl="revTx" presStyleIdx="0" presStyleCnt="0">
        <dgm:presLayoutVars>
          <dgm:chMax val="1"/>
          <dgm:bulletEnabled val="1"/>
        </dgm:presLayoutVars>
      </dgm:prSet>
      <dgm:spPr/>
    </dgm:pt>
  </dgm:ptLst>
  <dgm:cxnLst>
    <dgm:cxn modelId="{A34D263B-7C67-4227-B3B8-3FB98803F4BA}" srcId="{2D935598-A8C6-4259-9AAA-7C2BD497CDB6}" destId="{9BBA3FC2-D1A2-4A29-AADE-0B59305F3C01}" srcOrd="1" destOrd="0" parTransId="{834F82AD-D615-46D2-8ADE-337974C9B59E}" sibTransId="{08FBA55A-EB3E-4E8E-9526-3B465588213A}"/>
    <dgm:cxn modelId="{DBD82245-DB35-41D8-B2B6-00DD13FC2A41}" type="presOf" srcId="{620D91FA-3FDD-46AE-A0C6-8E40364F677F}" destId="{601857CD-14EF-4084-B6C3-91F0A3E4DB10}" srcOrd="0" destOrd="0" presId="urn:microsoft.com/office/officeart/2005/8/layout/pyramid1"/>
    <dgm:cxn modelId="{F985B58A-2615-4C52-B0C0-9D13D68528A7}" type="presOf" srcId="{D48F6231-3019-4B14-823C-E820F8FDC93C}" destId="{7C683E62-C95F-402B-A1D1-B0F4DCEAE65E}" srcOrd="0" destOrd="0" presId="urn:microsoft.com/office/officeart/2005/8/layout/pyramid1"/>
    <dgm:cxn modelId="{8593D5A0-635C-4D34-8EC0-8ED5713EFF8F}" srcId="{2D935598-A8C6-4259-9AAA-7C2BD497CDB6}" destId="{620D91FA-3FDD-46AE-A0C6-8E40364F677F}" srcOrd="2" destOrd="0" parTransId="{F23E878F-BF7D-4C52-BF33-218AE99CD1FB}" sibTransId="{F36C55D2-4BE2-43EB-8A0C-466F8C0DEEFC}"/>
    <dgm:cxn modelId="{943953A3-65E6-4436-99C6-550AAFACFACA}" type="presOf" srcId="{9BBA3FC2-D1A2-4A29-AADE-0B59305F3C01}" destId="{2D7B2B30-BB61-4BEC-A242-B0D177A726A3}" srcOrd="1" destOrd="0" presId="urn:microsoft.com/office/officeart/2005/8/layout/pyramid1"/>
    <dgm:cxn modelId="{60A56EA6-73F7-4FFF-AA03-260782E79AAC}" type="presOf" srcId="{620D91FA-3FDD-46AE-A0C6-8E40364F677F}" destId="{D27EF029-4DF9-4511-A012-5DE693937FD5}" srcOrd="1" destOrd="0" presId="urn:microsoft.com/office/officeart/2005/8/layout/pyramid1"/>
    <dgm:cxn modelId="{2ECB4AAC-6C6D-42B7-B47F-2312C2A164C2}" srcId="{2D935598-A8C6-4259-9AAA-7C2BD497CDB6}" destId="{D48F6231-3019-4B14-823C-E820F8FDC93C}" srcOrd="0" destOrd="0" parTransId="{BBE153D1-D0A7-4BD6-A847-C3699EE49C81}" sibTransId="{E68E255C-8658-4B3D-AD63-0CCB862478B5}"/>
    <dgm:cxn modelId="{414C14AF-55B5-4261-BF9F-D7A1640023B7}" type="presOf" srcId="{9BBA3FC2-D1A2-4A29-AADE-0B59305F3C01}" destId="{388159AC-23EB-4C30-82C1-53A1D825FB6F}" srcOrd="0" destOrd="0" presId="urn:microsoft.com/office/officeart/2005/8/layout/pyramid1"/>
    <dgm:cxn modelId="{869136BE-6A7D-4F7D-ADCF-902973FBFEE8}" type="presOf" srcId="{2D935598-A8C6-4259-9AAA-7C2BD497CDB6}" destId="{44489DD7-0420-4638-9899-936C9261EEF1}" srcOrd="0" destOrd="0" presId="urn:microsoft.com/office/officeart/2005/8/layout/pyramid1"/>
    <dgm:cxn modelId="{F14498D5-61F1-415C-9EA2-36E14BE2CD7E}" type="presOf" srcId="{D48F6231-3019-4B14-823C-E820F8FDC93C}" destId="{DE3FB6AC-19A4-473A-A9F4-6A22C0C772B5}" srcOrd="1" destOrd="0" presId="urn:microsoft.com/office/officeart/2005/8/layout/pyramid1"/>
    <dgm:cxn modelId="{4D3E319D-0B5C-4187-BDF6-AEF48BA60B3C}" type="presParOf" srcId="{44489DD7-0420-4638-9899-936C9261EEF1}" destId="{5289270B-DE44-45A4-99E5-405A1703EEE9}" srcOrd="0" destOrd="0" presId="urn:microsoft.com/office/officeart/2005/8/layout/pyramid1"/>
    <dgm:cxn modelId="{79FD294B-BA16-4E1D-8DD8-52980FDDE45E}" type="presParOf" srcId="{5289270B-DE44-45A4-99E5-405A1703EEE9}" destId="{7C683E62-C95F-402B-A1D1-B0F4DCEAE65E}" srcOrd="0" destOrd="0" presId="urn:microsoft.com/office/officeart/2005/8/layout/pyramid1"/>
    <dgm:cxn modelId="{FCC30321-B6E9-4BBB-B9F7-113EDDCC3022}" type="presParOf" srcId="{5289270B-DE44-45A4-99E5-405A1703EEE9}" destId="{DE3FB6AC-19A4-473A-A9F4-6A22C0C772B5}" srcOrd="1" destOrd="0" presId="urn:microsoft.com/office/officeart/2005/8/layout/pyramid1"/>
    <dgm:cxn modelId="{AF6AF7AF-3E0A-44F5-8DE0-D95F40521D93}" type="presParOf" srcId="{44489DD7-0420-4638-9899-936C9261EEF1}" destId="{B423107E-B94F-403A-B50D-C56F3886F195}" srcOrd="1" destOrd="0" presId="urn:microsoft.com/office/officeart/2005/8/layout/pyramid1"/>
    <dgm:cxn modelId="{BB97BB53-7A59-441A-B147-DD777480C002}" type="presParOf" srcId="{B423107E-B94F-403A-B50D-C56F3886F195}" destId="{388159AC-23EB-4C30-82C1-53A1D825FB6F}" srcOrd="0" destOrd="0" presId="urn:microsoft.com/office/officeart/2005/8/layout/pyramid1"/>
    <dgm:cxn modelId="{3FF24BD7-75CC-4402-8756-E6892A94D43F}" type="presParOf" srcId="{B423107E-B94F-403A-B50D-C56F3886F195}" destId="{2D7B2B30-BB61-4BEC-A242-B0D177A726A3}" srcOrd="1" destOrd="0" presId="urn:microsoft.com/office/officeart/2005/8/layout/pyramid1"/>
    <dgm:cxn modelId="{96A0A684-53F9-4DC3-81CB-6FCD5D6716C5}" type="presParOf" srcId="{44489DD7-0420-4638-9899-936C9261EEF1}" destId="{31670E79-7CE9-4220-8299-C48736FFC4F8}" srcOrd="2" destOrd="0" presId="urn:microsoft.com/office/officeart/2005/8/layout/pyramid1"/>
    <dgm:cxn modelId="{8A643D64-ECE4-4FE3-A3DE-EF9B9C6A8F5D}" type="presParOf" srcId="{31670E79-7CE9-4220-8299-C48736FFC4F8}" destId="{601857CD-14EF-4084-B6C3-91F0A3E4DB10}" srcOrd="0" destOrd="0" presId="urn:microsoft.com/office/officeart/2005/8/layout/pyramid1"/>
    <dgm:cxn modelId="{79203C8A-FD5E-42A6-AB7C-B942CC199C52}" type="presParOf" srcId="{31670E79-7CE9-4220-8299-C48736FFC4F8}" destId="{D27EF029-4DF9-4511-A012-5DE693937FD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83E62-C95F-402B-A1D1-B0F4DCEAE65E}">
      <dsp:nvSpPr>
        <dsp:cNvPr id="0" name=""/>
        <dsp:cNvSpPr/>
      </dsp:nvSpPr>
      <dsp:spPr>
        <a:xfrm>
          <a:off x="2656652" y="0"/>
          <a:ext cx="2656652" cy="1903118"/>
        </a:xfrm>
        <a:prstGeom prst="trapezoid">
          <a:avLst>
            <a:gd name="adj" fmla="val 69797"/>
          </a:avLst>
        </a:prstGeom>
        <a:solidFill>
          <a:srgbClr val="0058A4">
            <a:alpha val="7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dirty="0"/>
        </a:p>
        <a:p>
          <a:pPr marL="0" lvl="0" indent="0" algn="ctr" defTabSz="1422400">
            <a:lnSpc>
              <a:spcPct val="90000"/>
            </a:lnSpc>
            <a:spcBef>
              <a:spcPct val="0"/>
            </a:spcBef>
            <a:spcAft>
              <a:spcPct val="35000"/>
            </a:spcAft>
            <a:buNone/>
          </a:pPr>
          <a:endParaRPr lang="en-US" sz="3200" kern="1200" dirty="0"/>
        </a:p>
        <a:p>
          <a:pPr marL="0" lvl="0" indent="0" algn="ctr" defTabSz="1422400">
            <a:lnSpc>
              <a:spcPct val="90000"/>
            </a:lnSpc>
            <a:spcBef>
              <a:spcPct val="0"/>
            </a:spcBef>
            <a:spcAft>
              <a:spcPct val="35000"/>
            </a:spcAft>
            <a:buNone/>
          </a:pPr>
          <a:r>
            <a:rPr lang="en-US" sz="2400" kern="1200" dirty="0">
              <a:latin typeface="Segoe UI Semibold" panose="020B0702040204020203" pitchFamily="34" charset="0"/>
              <a:cs typeface="Segoe UI Semibold" panose="020B0702040204020203" pitchFamily="34" charset="0"/>
            </a:rPr>
            <a:t>Renewable </a:t>
          </a:r>
          <a:br>
            <a:rPr lang="en-US" sz="2400" kern="1200" dirty="0">
              <a:latin typeface="Segoe UI Semibold" panose="020B0702040204020203" pitchFamily="34" charset="0"/>
              <a:cs typeface="Segoe UI Semibold" panose="020B0702040204020203" pitchFamily="34" charset="0"/>
            </a:rPr>
          </a:br>
          <a:r>
            <a:rPr lang="en-US" sz="2400" kern="1200" dirty="0">
              <a:latin typeface="Segoe UI Semibold" panose="020B0702040204020203" pitchFamily="34" charset="0"/>
              <a:cs typeface="Segoe UI Semibold" panose="020B0702040204020203" pitchFamily="34" charset="0"/>
            </a:rPr>
            <a:t>energy</a:t>
          </a:r>
          <a:br>
            <a:rPr lang="en-US" sz="2400" kern="1200" dirty="0">
              <a:latin typeface="Segoe UI Semibold" panose="020B0702040204020203" pitchFamily="34" charset="0"/>
              <a:cs typeface="Segoe UI Semibold" panose="020B0702040204020203" pitchFamily="34" charset="0"/>
            </a:rPr>
          </a:br>
          <a:endParaRPr lang="en-US" sz="2400" kern="1200" dirty="0">
            <a:latin typeface="Segoe UI Semibold" panose="020B0702040204020203" pitchFamily="34" charset="0"/>
            <a:cs typeface="Segoe UI Semibold" panose="020B0702040204020203" pitchFamily="34" charset="0"/>
          </a:endParaRPr>
        </a:p>
      </dsp:txBody>
      <dsp:txXfrm>
        <a:off x="2656652" y="0"/>
        <a:ext cx="2656652" cy="1903118"/>
      </dsp:txXfrm>
    </dsp:sp>
    <dsp:sp modelId="{388159AC-23EB-4C30-82C1-53A1D825FB6F}">
      <dsp:nvSpPr>
        <dsp:cNvPr id="0" name=""/>
        <dsp:cNvSpPr/>
      </dsp:nvSpPr>
      <dsp:spPr>
        <a:xfrm>
          <a:off x="1328326" y="1903118"/>
          <a:ext cx="5313305" cy="1903118"/>
        </a:xfrm>
        <a:prstGeom prst="trapezoid">
          <a:avLst>
            <a:gd name="adj" fmla="val 69797"/>
          </a:avLst>
        </a:prstGeom>
        <a:solidFill>
          <a:srgbClr val="0058A4">
            <a:alpha val="5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Segoe UI Semibold" panose="020B0702040204020203" pitchFamily="34" charset="0"/>
              <a:cs typeface="Segoe UI Semibold" panose="020B0702040204020203" pitchFamily="34" charset="0"/>
            </a:rPr>
            <a:t>Energy efficiency</a:t>
          </a:r>
        </a:p>
        <a:p>
          <a:pPr marL="0" lvl="0" indent="0" algn="ctr" defTabSz="1333500">
            <a:lnSpc>
              <a:spcPct val="90000"/>
            </a:lnSpc>
            <a:spcBef>
              <a:spcPct val="0"/>
            </a:spcBef>
            <a:spcAft>
              <a:spcPct val="35000"/>
            </a:spcAft>
            <a:buNone/>
          </a:pPr>
          <a:r>
            <a:rPr lang="en-US" sz="1600" kern="1200" dirty="0">
              <a:latin typeface="Segoe UI Semibold" panose="020B0702040204020203" pitchFamily="34" charset="0"/>
              <a:cs typeface="Segoe UI Semibold" panose="020B0702040204020203" pitchFamily="34" charset="0"/>
            </a:rPr>
            <a:t>Windows, insulation, new technology, high efficiency building construction/renovations, HVAC upgrades, LED lighting and controls</a:t>
          </a:r>
        </a:p>
      </dsp:txBody>
      <dsp:txXfrm>
        <a:off x="2258154" y="1903118"/>
        <a:ext cx="3453648" cy="1903118"/>
      </dsp:txXfrm>
    </dsp:sp>
    <dsp:sp modelId="{601857CD-14EF-4084-B6C3-91F0A3E4DB10}">
      <dsp:nvSpPr>
        <dsp:cNvPr id="0" name=""/>
        <dsp:cNvSpPr/>
      </dsp:nvSpPr>
      <dsp:spPr>
        <a:xfrm>
          <a:off x="0" y="3806236"/>
          <a:ext cx="7969958" cy="1903118"/>
        </a:xfrm>
        <a:prstGeom prst="trapezoid">
          <a:avLst>
            <a:gd name="adj" fmla="val 69797"/>
          </a:avLst>
        </a:prstGeom>
        <a:solidFill>
          <a:srgbClr val="0058A4">
            <a:alpha val="3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Segoe UI Semibold" panose="020B0702040204020203" pitchFamily="34" charset="0"/>
              <a:cs typeface="Segoe UI Semibold" panose="020B0702040204020203" pitchFamily="34" charset="0"/>
            </a:rPr>
            <a:t>Energy conservation</a:t>
          </a:r>
        </a:p>
        <a:p>
          <a:pPr marL="0" lvl="0" indent="0" algn="ctr" defTabSz="1422400">
            <a:lnSpc>
              <a:spcPct val="90000"/>
            </a:lnSpc>
            <a:spcBef>
              <a:spcPct val="0"/>
            </a:spcBef>
            <a:spcAft>
              <a:spcPct val="35000"/>
            </a:spcAft>
            <a:buNone/>
          </a:pPr>
          <a:r>
            <a:rPr lang="en-US" sz="1800" kern="1200" dirty="0">
              <a:latin typeface="Segoe UI Semibold" panose="020B0702040204020203" pitchFamily="34" charset="0"/>
              <a:cs typeface="Segoe UI Semibold" panose="020B0702040204020203" pitchFamily="34" charset="0"/>
            </a:rPr>
            <a:t>Building automation controls, recommissioning/commissioning, </a:t>
          </a:r>
          <a:br>
            <a:rPr lang="en-US" sz="1800" kern="1200" dirty="0">
              <a:latin typeface="Segoe UI Semibold" panose="020B0702040204020203" pitchFamily="34" charset="0"/>
              <a:cs typeface="Segoe UI Semibold" panose="020B0702040204020203" pitchFamily="34" charset="0"/>
            </a:rPr>
          </a:br>
          <a:r>
            <a:rPr lang="en-US" sz="1800" kern="1200" dirty="0">
              <a:latin typeface="Segoe UI Semibold" panose="020B0702040204020203" pitchFamily="34" charset="0"/>
              <a:cs typeface="Segoe UI Semibold" panose="020B0702040204020203" pitchFamily="34" charset="0"/>
            </a:rPr>
            <a:t>temperature guidelines, equipment scheduling, education</a:t>
          </a:r>
        </a:p>
      </dsp:txBody>
      <dsp:txXfrm>
        <a:off x="1394742" y="3806236"/>
        <a:ext cx="5180472" cy="190311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0.90824</cdr:x>
      <cdr:y>0.71064</cdr:y>
    </cdr:from>
    <cdr:to>
      <cdr:x>0.96241</cdr:x>
      <cdr:y>0.90736</cdr:y>
    </cdr:to>
    <cdr:sp macro="" textlink="">
      <cdr:nvSpPr>
        <cdr:cNvPr id="2" name="TextBox 1"/>
        <cdr:cNvSpPr txBox="1"/>
      </cdr:nvSpPr>
      <cdr:spPr>
        <a:xfrm xmlns:a="http://schemas.openxmlformats.org/drawingml/2006/main" rot="16200000">
          <a:off x="7208714" y="3972504"/>
          <a:ext cx="1020329" cy="447045"/>
        </a:xfrm>
        <a:prstGeom xmlns:a="http://schemas.openxmlformats.org/drawingml/2006/main" prst="rect">
          <a:avLst/>
        </a:prstGeom>
        <a:noFill xmlns:a="http://schemas.openxmlformats.org/drawingml/2006/main"/>
      </cdr:spPr>
      <cdr:txBody>
        <a:bodyPr xmlns:a="http://schemas.openxmlformats.org/drawingml/2006/main" vertOverflow="clip" wrap="none" rtlCol="0"/>
        <a:lstStyle xmlns:a="http://schemas.openxmlformats.org/drawingml/2006/main"/>
        <a:p xmlns:a="http://schemas.openxmlformats.org/drawingml/2006/main">
          <a:r>
            <a:rPr lang="en-US" sz="1800" dirty="0">
              <a:ln>
                <a:noFill/>
              </a:ln>
              <a:solidFill>
                <a:schemeClr val="bg1"/>
              </a:solidFill>
            </a:rPr>
            <a:t>20% Reduction</a:t>
          </a:r>
          <a:r>
            <a:rPr lang="en-US" sz="1800" dirty="0">
              <a:ln>
                <a:solidFill>
                  <a:schemeClr val="tx1"/>
                </a:solidFill>
              </a:ln>
              <a:solidFill>
                <a:schemeClr val="bg1"/>
              </a:solidFill>
            </a:rPr>
            <a:t> </a:t>
          </a:r>
          <a:r>
            <a:rPr lang="en-US" sz="1800" dirty="0">
              <a:ln>
                <a:noFill/>
              </a:ln>
              <a:solidFill>
                <a:schemeClr val="bg1"/>
              </a:solidFill>
            </a:rPr>
            <a:t>Goal</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29282" cy="351957"/>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sz="quarter" idx="1"/>
          </p:nvPr>
        </p:nvSpPr>
        <p:spPr>
          <a:xfrm>
            <a:off x="5265014" y="1"/>
            <a:ext cx="4029282" cy="351957"/>
          </a:xfrm>
          <a:prstGeom prst="rect">
            <a:avLst/>
          </a:prstGeom>
        </p:spPr>
        <p:txBody>
          <a:bodyPr vert="horz" lIns="91427" tIns="45713" rIns="91427" bIns="45713" rtlCol="0"/>
          <a:lstStyle>
            <a:lvl1pPr algn="r">
              <a:defRPr sz="1200"/>
            </a:lvl1pPr>
          </a:lstStyle>
          <a:p>
            <a:fld id="{07E9ADD1-58FD-43CB-AE6A-81394F153220}" type="datetimeFigureOut">
              <a:rPr lang="en-US" smtClean="0"/>
              <a:t>3/5/2019</a:t>
            </a:fld>
            <a:endParaRPr lang="en-US"/>
          </a:p>
        </p:txBody>
      </p:sp>
      <p:sp>
        <p:nvSpPr>
          <p:cNvPr id="4" name="Footer Placeholder 3"/>
          <p:cNvSpPr>
            <a:spLocks noGrp="1"/>
          </p:cNvSpPr>
          <p:nvPr>
            <p:ph type="ftr" sz="quarter" idx="2"/>
          </p:nvPr>
        </p:nvSpPr>
        <p:spPr>
          <a:xfrm>
            <a:off x="1" y="6658445"/>
            <a:ext cx="4029282" cy="351957"/>
          </a:xfrm>
          <a:prstGeom prst="rect">
            <a:avLst/>
          </a:prstGeom>
        </p:spPr>
        <p:txBody>
          <a:bodyPr vert="horz" lIns="91427" tIns="45713" rIns="91427"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5265014" y="6658445"/>
            <a:ext cx="4029282" cy="351957"/>
          </a:xfrm>
          <a:prstGeom prst="rect">
            <a:avLst/>
          </a:prstGeom>
        </p:spPr>
        <p:txBody>
          <a:bodyPr vert="horz" lIns="91427" tIns="45713" rIns="91427" bIns="45713" rtlCol="0" anchor="b"/>
          <a:lstStyle>
            <a:lvl1pPr algn="r">
              <a:defRPr sz="1200"/>
            </a:lvl1pPr>
          </a:lstStyle>
          <a:p>
            <a:fld id="{58A40EE3-9AF4-4AC9-BDF0-082BE6C5C9C0}" type="slidenum">
              <a:rPr lang="en-US" smtClean="0"/>
              <a:t>‹#›</a:t>
            </a:fld>
            <a:endParaRPr lang="en-US"/>
          </a:p>
        </p:txBody>
      </p:sp>
    </p:spTree>
    <p:extLst>
      <p:ext uri="{BB962C8B-B14F-4D97-AF65-F5344CB8AC3E}">
        <p14:creationId xmlns:p14="http://schemas.microsoft.com/office/powerpoint/2010/main" val="1293973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64" tIns="46582" rIns="93164" bIns="46582" rtlCol="0"/>
          <a:lstStyle>
            <a:lvl1pPr algn="r">
              <a:defRPr sz="1200"/>
            </a:lvl1pPr>
          </a:lstStyle>
          <a:p>
            <a:fld id="{45C0BC67-23C9-2F48-B20A-1DB1D07B1001}" type="datetimeFigureOut">
              <a:rPr lang="en-US" smtClean="0"/>
              <a:t>3/5/2019</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929640" y="3373756"/>
            <a:ext cx="7437120" cy="2760345"/>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64" tIns="46582" rIns="93164" bIns="46582" rtlCol="0" anchor="b"/>
          <a:lstStyle>
            <a:lvl1pPr algn="r">
              <a:defRPr sz="1200"/>
            </a:lvl1pPr>
          </a:lstStyle>
          <a:p>
            <a:fld id="{D46D5A1F-1E19-AB4D-9F91-E209B821ADD1}" type="slidenum">
              <a:rPr lang="en-US" smtClean="0"/>
              <a:t>‹#›</a:t>
            </a:fld>
            <a:endParaRPr lang="en-US"/>
          </a:p>
        </p:txBody>
      </p:sp>
    </p:spTree>
    <p:extLst>
      <p:ext uri="{BB962C8B-B14F-4D97-AF65-F5344CB8AC3E}">
        <p14:creationId xmlns:p14="http://schemas.microsoft.com/office/powerpoint/2010/main" val="1001584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a:buFont typeface="Arial" panose="020B0604020202020204" pitchFamily="34" charset="0"/>
              <a:buChar char="•"/>
              <a:defRPr/>
            </a:pPr>
            <a:r>
              <a:rPr lang="en-US" baseline="0" dirty="0"/>
              <a:t>Leah - </a:t>
            </a:r>
          </a:p>
          <a:p>
            <a:pPr defTabSz="914266">
              <a:defRPr/>
            </a:pPr>
            <a:r>
              <a:rPr lang="en-US" dirty="0"/>
              <a:t>Thank you for your interest in this topic of energy and your time today.</a:t>
            </a:r>
          </a:p>
          <a:p>
            <a:pPr defTabSz="914266">
              <a:defRPr/>
            </a:pPr>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1</a:t>
            </a:fld>
            <a:endParaRPr lang="en-US" dirty="0"/>
          </a:p>
        </p:txBody>
      </p:sp>
    </p:spTree>
    <p:extLst>
      <p:ext uri="{BB962C8B-B14F-4D97-AF65-F5344CB8AC3E}">
        <p14:creationId xmlns:p14="http://schemas.microsoft.com/office/powerpoint/2010/main" val="499345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10</a:t>
            </a:fld>
            <a:endParaRPr lang="en-US"/>
          </a:p>
        </p:txBody>
      </p:sp>
    </p:spTree>
    <p:extLst>
      <p:ext uri="{BB962C8B-B14F-4D97-AF65-F5344CB8AC3E}">
        <p14:creationId xmlns:p14="http://schemas.microsoft.com/office/powerpoint/2010/main" val="938282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11</a:t>
            </a:fld>
            <a:endParaRPr lang="en-US"/>
          </a:p>
        </p:txBody>
      </p:sp>
    </p:spTree>
    <p:extLst>
      <p:ext uri="{BB962C8B-B14F-4D97-AF65-F5344CB8AC3E}">
        <p14:creationId xmlns:p14="http://schemas.microsoft.com/office/powerpoint/2010/main" val="378858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12</a:t>
            </a:fld>
            <a:endParaRPr lang="en-US"/>
          </a:p>
        </p:txBody>
      </p:sp>
    </p:spTree>
    <p:extLst>
      <p:ext uri="{BB962C8B-B14F-4D97-AF65-F5344CB8AC3E}">
        <p14:creationId xmlns:p14="http://schemas.microsoft.com/office/powerpoint/2010/main" val="3632767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13</a:t>
            </a:fld>
            <a:endParaRPr lang="en-US"/>
          </a:p>
        </p:txBody>
      </p:sp>
    </p:spTree>
    <p:extLst>
      <p:ext uri="{BB962C8B-B14F-4D97-AF65-F5344CB8AC3E}">
        <p14:creationId xmlns:p14="http://schemas.microsoft.com/office/powerpoint/2010/main" val="4140684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14</a:t>
            </a:fld>
            <a:endParaRPr lang="en-US"/>
          </a:p>
        </p:txBody>
      </p:sp>
    </p:spTree>
    <p:extLst>
      <p:ext uri="{BB962C8B-B14F-4D97-AF65-F5344CB8AC3E}">
        <p14:creationId xmlns:p14="http://schemas.microsoft.com/office/powerpoint/2010/main" val="3414973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15</a:t>
            </a:fld>
            <a:endParaRPr lang="en-US"/>
          </a:p>
        </p:txBody>
      </p:sp>
    </p:spTree>
    <p:extLst>
      <p:ext uri="{BB962C8B-B14F-4D97-AF65-F5344CB8AC3E}">
        <p14:creationId xmlns:p14="http://schemas.microsoft.com/office/powerpoint/2010/main" val="3747613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16</a:t>
            </a:fld>
            <a:endParaRPr lang="en-US"/>
          </a:p>
        </p:txBody>
      </p:sp>
    </p:spTree>
    <p:extLst>
      <p:ext uri="{BB962C8B-B14F-4D97-AF65-F5344CB8AC3E}">
        <p14:creationId xmlns:p14="http://schemas.microsoft.com/office/powerpoint/2010/main" val="2872645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17</a:t>
            </a:fld>
            <a:endParaRPr lang="en-US"/>
          </a:p>
        </p:txBody>
      </p:sp>
    </p:spTree>
    <p:extLst>
      <p:ext uri="{BB962C8B-B14F-4D97-AF65-F5344CB8AC3E}">
        <p14:creationId xmlns:p14="http://schemas.microsoft.com/office/powerpoint/2010/main" val="196431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GHG chart</a:t>
            </a:r>
          </a:p>
          <a:p>
            <a:endParaRPr lang="en-US" dirty="0"/>
          </a:p>
          <a:p>
            <a:r>
              <a:rPr lang="en-US" dirty="0"/>
              <a:t>Leah</a:t>
            </a:r>
          </a:p>
          <a:p>
            <a:endParaRPr lang="en-US" baseline="0" dirty="0"/>
          </a:p>
          <a:p>
            <a:r>
              <a:rPr lang="en-US" baseline="0" dirty="0"/>
              <a:t>In 2007, Hennepin County established a goal to help mitigate climate change by reducing greenhouse gas emissions by 80% by the year 2050.  Currently we are on track to meet the interim milestone goals, but strategies to meet the aggressive 2050 goal have not been determined.   We have been able to meet our current goals with the help of Xcel Energy’s dedication to provide electricity using cleaner energy sources.</a:t>
            </a:r>
          </a:p>
          <a:p>
            <a:endParaRPr lang="en-US" baseline="0" dirty="0"/>
          </a:p>
          <a:p>
            <a:r>
              <a:rPr lang="en-US" baseline="0" dirty="0"/>
              <a:t>Xcel Energy’s Resource Plan Goals by 2030</a:t>
            </a:r>
          </a:p>
          <a:p>
            <a:r>
              <a:rPr lang="en-US" baseline="0" dirty="0"/>
              <a:t>Provide 85 percent of our energy from carbon-free sources</a:t>
            </a:r>
          </a:p>
          <a:p>
            <a:r>
              <a:rPr lang="en-US" baseline="0" dirty="0"/>
              <a:t>Reduce carbon emissions by 60 percent from 2005 levels</a:t>
            </a:r>
          </a:p>
          <a:p>
            <a:r>
              <a:rPr lang="en-US" baseline="0" dirty="0"/>
              <a:t>Continue our transition from coal to clean energy, including renewables and natural gas</a:t>
            </a:r>
          </a:p>
          <a:p>
            <a:r>
              <a:rPr lang="en-US" baseline="0" dirty="0"/>
              <a:t>Operate our nuclear fleet through their current licenses</a:t>
            </a:r>
          </a:p>
          <a:p>
            <a:r>
              <a:rPr lang="en-US" baseline="0" dirty="0"/>
              <a:t>Accelerate renewable energy development; by 2030, 35 percent of the electricity we provide would be from wind and solar resources</a:t>
            </a:r>
          </a:p>
          <a:p>
            <a:endParaRPr lang="en-US" baseline="0" dirty="0"/>
          </a:p>
        </p:txBody>
      </p:sp>
      <p:sp>
        <p:nvSpPr>
          <p:cNvPr id="4" name="Slide Number Placeholder 3"/>
          <p:cNvSpPr>
            <a:spLocks noGrp="1"/>
          </p:cNvSpPr>
          <p:nvPr>
            <p:ph type="sldNum" sz="quarter" idx="10"/>
          </p:nvPr>
        </p:nvSpPr>
        <p:spPr/>
        <p:txBody>
          <a:bodyPr/>
          <a:lstStyle/>
          <a:p>
            <a:fld id="{D46D5A1F-1E19-AB4D-9F91-E209B821ADD1}" type="slidenum">
              <a:rPr lang="en-US" smtClean="0"/>
              <a:t>18</a:t>
            </a:fld>
            <a:endParaRPr lang="en-US" dirty="0"/>
          </a:p>
        </p:txBody>
      </p:sp>
    </p:spTree>
    <p:extLst>
      <p:ext uri="{BB962C8B-B14F-4D97-AF65-F5344CB8AC3E}">
        <p14:creationId xmlns:p14="http://schemas.microsoft.com/office/powerpoint/2010/main" val="1340056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26385F-73BA-4087-9B5C-C1A0580E234C}" type="slidenum">
              <a:rPr lang="en-US" smtClean="0"/>
              <a:t>32</a:t>
            </a:fld>
            <a:endParaRPr lang="en-US"/>
          </a:p>
        </p:txBody>
      </p:sp>
    </p:spTree>
    <p:extLst>
      <p:ext uri="{BB962C8B-B14F-4D97-AF65-F5344CB8AC3E}">
        <p14:creationId xmlns:p14="http://schemas.microsoft.com/office/powerpoint/2010/main" val="2544143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Leah </a:t>
            </a:r>
          </a:p>
          <a:p>
            <a:endParaRPr lang="en-US" baseline="0" dirty="0"/>
          </a:p>
          <a:p>
            <a:r>
              <a:rPr lang="en-US" baseline="0" dirty="0"/>
              <a:t>Our vision is to provide reliable energy to the county’s buildings while being a steward of the environment and fiscally responsible.  We aim to lead the industry by investing in energy efficient technologies and strategies such as a waste to energy facility and high-performance buildings.</a:t>
            </a:r>
          </a:p>
        </p:txBody>
      </p:sp>
      <p:sp>
        <p:nvSpPr>
          <p:cNvPr id="4" name="Slide Number Placeholder 3"/>
          <p:cNvSpPr>
            <a:spLocks noGrp="1"/>
          </p:cNvSpPr>
          <p:nvPr>
            <p:ph type="sldNum" sz="quarter" idx="10"/>
          </p:nvPr>
        </p:nvSpPr>
        <p:spPr/>
        <p:txBody>
          <a:bodyPr/>
          <a:lstStyle/>
          <a:p>
            <a:fld id="{D46D5A1F-1E19-AB4D-9F91-E209B821ADD1}" type="slidenum">
              <a:rPr lang="en-US" smtClean="0"/>
              <a:t>2</a:t>
            </a:fld>
            <a:endParaRPr lang="en-US" dirty="0"/>
          </a:p>
        </p:txBody>
      </p:sp>
    </p:spTree>
    <p:extLst>
      <p:ext uri="{BB962C8B-B14F-4D97-AF65-F5344CB8AC3E}">
        <p14:creationId xmlns:p14="http://schemas.microsoft.com/office/powerpoint/2010/main" val="1763619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26385F-73BA-4087-9B5C-C1A0580E234C}" type="slidenum">
              <a:rPr lang="en-US" smtClean="0"/>
              <a:t>33</a:t>
            </a:fld>
            <a:endParaRPr lang="en-US"/>
          </a:p>
        </p:txBody>
      </p:sp>
    </p:spTree>
    <p:extLst>
      <p:ext uri="{BB962C8B-B14F-4D97-AF65-F5344CB8AC3E}">
        <p14:creationId xmlns:p14="http://schemas.microsoft.com/office/powerpoint/2010/main" val="2990799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26385F-73BA-4087-9B5C-C1A0580E234C}" type="slidenum">
              <a:rPr lang="en-US" smtClean="0"/>
              <a:t>34</a:t>
            </a:fld>
            <a:endParaRPr lang="en-US"/>
          </a:p>
        </p:txBody>
      </p:sp>
    </p:spTree>
    <p:extLst>
      <p:ext uri="{BB962C8B-B14F-4D97-AF65-F5344CB8AC3E}">
        <p14:creationId xmlns:p14="http://schemas.microsoft.com/office/powerpoint/2010/main" val="4158684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26385F-73BA-4087-9B5C-C1A0580E234C}" type="slidenum">
              <a:rPr lang="en-US" smtClean="0"/>
              <a:t>47</a:t>
            </a:fld>
            <a:endParaRPr lang="en-US"/>
          </a:p>
        </p:txBody>
      </p:sp>
    </p:spTree>
    <p:extLst>
      <p:ext uri="{BB962C8B-B14F-4D97-AF65-F5344CB8AC3E}">
        <p14:creationId xmlns:p14="http://schemas.microsoft.com/office/powerpoint/2010/main" val="992715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Editable content behind jpgs. </a:t>
            </a:r>
          </a:p>
          <a:p>
            <a:endParaRPr lang="en-US" dirty="0"/>
          </a:p>
        </p:txBody>
      </p:sp>
      <p:sp>
        <p:nvSpPr>
          <p:cNvPr id="4" name="Slide Number Placeholder 3"/>
          <p:cNvSpPr>
            <a:spLocks noGrp="1"/>
          </p:cNvSpPr>
          <p:nvPr>
            <p:ph type="sldNum" sz="quarter" idx="5"/>
          </p:nvPr>
        </p:nvSpPr>
        <p:spPr/>
        <p:txBody>
          <a:bodyPr/>
          <a:lstStyle/>
          <a:p>
            <a:fld id="{9A26385F-73BA-4087-9B5C-C1A0580E234C}" type="slidenum">
              <a:rPr lang="en-US" smtClean="0"/>
              <a:t>50</a:t>
            </a:fld>
            <a:endParaRPr lang="en-US"/>
          </a:p>
        </p:txBody>
      </p:sp>
    </p:spTree>
    <p:extLst>
      <p:ext uri="{BB962C8B-B14F-4D97-AF65-F5344CB8AC3E}">
        <p14:creationId xmlns:p14="http://schemas.microsoft.com/office/powerpoint/2010/main" val="625261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Editable content behind jpgs. </a:t>
            </a:r>
          </a:p>
          <a:p>
            <a:endParaRPr lang="en-US" dirty="0"/>
          </a:p>
        </p:txBody>
      </p:sp>
      <p:sp>
        <p:nvSpPr>
          <p:cNvPr id="4" name="Slide Number Placeholder 3"/>
          <p:cNvSpPr>
            <a:spLocks noGrp="1"/>
          </p:cNvSpPr>
          <p:nvPr>
            <p:ph type="sldNum" sz="quarter" idx="5"/>
          </p:nvPr>
        </p:nvSpPr>
        <p:spPr/>
        <p:txBody>
          <a:bodyPr/>
          <a:lstStyle/>
          <a:p>
            <a:fld id="{9A26385F-73BA-4087-9B5C-C1A0580E234C}" type="slidenum">
              <a:rPr lang="en-US" smtClean="0"/>
              <a:t>51</a:t>
            </a:fld>
            <a:endParaRPr lang="en-US"/>
          </a:p>
        </p:txBody>
      </p:sp>
    </p:spTree>
    <p:extLst>
      <p:ext uri="{BB962C8B-B14F-4D97-AF65-F5344CB8AC3E}">
        <p14:creationId xmlns:p14="http://schemas.microsoft.com/office/powerpoint/2010/main" val="3583629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Editable content behind jpgs. </a:t>
            </a:r>
          </a:p>
        </p:txBody>
      </p:sp>
      <p:sp>
        <p:nvSpPr>
          <p:cNvPr id="4" name="Slide Number Placeholder 3"/>
          <p:cNvSpPr>
            <a:spLocks noGrp="1"/>
          </p:cNvSpPr>
          <p:nvPr>
            <p:ph type="sldNum" sz="quarter" idx="5"/>
          </p:nvPr>
        </p:nvSpPr>
        <p:spPr/>
        <p:txBody>
          <a:bodyPr/>
          <a:lstStyle/>
          <a:p>
            <a:fld id="{9A26385F-73BA-4087-9B5C-C1A0580E234C}" type="slidenum">
              <a:rPr lang="en-US" smtClean="0"/>
              <a:t>52</a:t>
            </a:fld>
            <a:endParaRPr lang="en-US"/>
          </a:p>
        </p:txBody>
      </p:sp>
    </p:spTree>
    <p:extLst>
      <p:ext uri="{BB962C8B-B14F-4D97-AF65-F5344CB8AC3E}">
        <p14:creationId xmlns:p14="http://schemas.microsoft.com/office/powerpoint/2010/main" val="493468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Editable content behind jpgs. </a:t>
            </a:r>
          </a:p>
          <a:p>
            <a:endParaRPr lang="en-US" dirty="0"/>
          </a:p>
        </p:txBody>
      </p:sp>
      <p:sp>
        <p:nvSpPr>
          <p:cNvPr id="4" name="Slide Number Placeholder 3"/>
          <p:cNvSpPr>
            <a:spLocks noGrp="1"/>
          </p:cNvSpPr>
          <p:nvPr>
            <p:ph type="sldNum" sz="quarter" idx="5"/>
          </p:nvPr>
        </p:nvSpPr>
        <p:spPr/>
        <p:txBody>
          <a:bodyPr/>
          <a:lstStyle/>
          <a:p>
            <a:fld id="{9A26385F-73BA-4087-9B5C-C1A0580E234C}" type="slidenum">
              <a:rPr lang="en-US" smtClean="0"/>
              <a:t>53</a:t>
            </a:fld>
            <a:endParaRPr lang="en-US"/>
          </a:p>
        </p:txBody>
      </p:sp>
    </p:spTree>
    <p:extLst>
      <p:ext uri="{BB962C8B-B14F-4D97-AF65-F5344CB8AC3E}">
        <p14:creationId xmlns:p14="http://schemas.microsoft.com/office/powerpoint/2010/main" val="1935073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Editable content behind jpgs. </a:t>
            </a:r>
          </a:p>
        </p:txBody>
      </p:sp>
      <p:sp>
        <p:nvSpPr>
          <p:cNvPr id="4" name="Slide Number Placeholder 3"/>
          <p:cNvSpPr>
            <a:spLocks noGrp="1"/>
          </p:cNvSpPr>
          <p:nvPr>
            <p:ph type="sldNum" sz="quarter" idx="5"/>
          </p:nvPr>
        </p:nvSpPr>
        <p:spPr/>
        <p:txBody>
          <a:bodyPr/>
          <a:lstStyle/>
          <a:p>
            <a:fld id="{9A26385F-73BA-4087-9B5C-C1A0580E234C}" type="slidenum">
              <a:rPr lang="en-US" smtClean="0"/>
              <a:t>54</a:t>
            </a:fld>
            <a:endParaRPr lang="en-US"/>
          </a:p>
        </p:txBody>
      </p:sp>
    </p:spTree>
    <p:extLst>
      <p:ext uri="{BB962C8B-B14F-4D97-AF65-F5344CB8AC3E}">
        <p14:creationId xmlns:p14="http://schemas.microsoft.com/office/powerpoint/2010/main" val="2531606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Leah</a:t>
            </a:r>
          </a:p>
          <a:p>
            <a:endParaRPr lang="en-US" baseline="0" dirty="0"/>
          </a:p>
          <a:p>
            <a:r>
              <a:rPr lang="en-US" baseline="0" dirty="0"/>
              <a:t>Hennepin County is unique as a county as it not only consumes energy, it produces it.  Buildings are the primary consumer of energy comprising of 85% of the total energy used.  Fleet comes in second with 9% of the energy use.  </a:t>
            </a:r>
          </a:p>
          <a:p>
            <a:endParaRPr lang="en-US" baseline="0" dirty="0"/>
          </a:p>
          <a:p>
            <a:endParaRPr lang="en-US" baseline="0" dirty="0"/>
          </a:p>
          <a:p>
            <a:r>
              <a:rPr lang="en-US" baseline="0" dirty="0"/>
              <a:t>The county owns two facilities that generate energy as well as a solar array located at the Medina Public Works Facility. The HERC Facility is a combined heat and power facility that exports approximately 31 megawatts to Xcel Energy’s power grid - enough to power 25,000 homes.</a:t>
            </a:r>
          </a:p>
          <a:p>
            <a:r>
              <a:rPr lang="en-US" baseline="0" dirty="0"/>
              <a:t>HERC also provides steam to downtown district energy and Target Field.</a:t>
            </a:r>
          </a:p>
          <a:p>
            <a:endParaRPr lang="en-US" baseline="0" dirty="0"/>
          </a:p>
          <a:p>
            <a:r>
              <a:rPr lang="en-US" baseline="0" dirty="0"/>
              <a:t>The Energy Center provides steam and chilled water to the HCMC campus, six county buildings, and three private customers totaling over 6 million square feet of space.  The Energy Center can produce 310,000 pounds of steam and nearly 16,000 tons of chilled water. </a:t>
            </a:r>
          </a:p>
          <a:p>
            <a:endParaRPr lang="en-US" baseline="0" dirty="0"/>
          </a:p>
          <a:p>
            <a:r>
              <a:rPr lang="en-US" baseline="0" dirty="0"/>
              <a:t>On average the solar array at Medina generates115,000 kilowatt hours per year.  Over its life time the solar array has generated 932,000 kilowatt hours of electricity. (Provides less than 1% of total county energy needs)</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3</a:t>
            </a:fld>
            <a:endParaRPr lang="en-US"/>
          </a:p>
        </p:txBody>
      </p:sp>
    </p:spTree>
    <p:extLst>
      <p:ext uri="{BB962C8B-B14F-4D97-AF65-F5344CB8AC3E}">
        <p14:creationId xmlns:p14="http://schemas.microsoft.com/office/powerpoint/2010/main" val="1690191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Greenhouse gases are released when fossil fuels are burned.  These gases have been known to cause climate change which causes extreme weather conditions.  Air pollution as a whole causes increases in health related issues such as asthma and cardiovascular diseases. When energy is conserved or used more efficiently, there is a subsequent</a:t>
            </a:r>
            <a:r>
              <a:rPr lang="en-US" baseline="0" dirty="0"/>
              <a:t> reduction in air pollution.</a:t>
            </a:r>
            <a:endParaRPr lang="en-US" dirty="0"/>
          </a:p>
          <a:p>
            <a:endParaRPr lang="en-US" dirty="0"/>
          </a:p>
          <a:p>
            <a:r>
              <a:rPr lang="en-US" dirty="0"/>
              <a:t>Reducing our energy use also reduces our energy costs. As electricity rates continue to increase by nearly 3%, reducing energy can offset these rate increases.</a:t>
            </a:r>
          </a:p>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4</a:t>
            </a:fld>
            <a:endParaRPr lang="en-US" dirty="0"/>
          </a:p>
        </p:txBody>
      </p:sp>
    </p:spTree>
    <p:extLst>
      <p:ext uri="{BB962C8B-B14F-4D97-AF65-F5344CB8AC3E}">
        <p14:creationId xmlns:p14="http://schemas.microsoft.com/office/powerpoint/2010/main" val="2848485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5</a:t>
            </a:fld>
            <a:endParaRPr lang="en-US" dirty="0"/>
          </a:p>
        </p:txBody>
      </p:sp>
    </p:spTree>
    <p:extLst>
      <p:ext uri="{BB962C8B-B14F-4D97-AF65-F5344CB8AC3E}">
        <p14:creationId xmlns:p14="http://schemas.microsoft.com/office/powerpoint/2010/main" val="2600522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Facility Services has set a goal of reducing energy use by 20% by the year 2020.  This equates to 3% annually over 7 years starting in 2014.</a:t>
            </a:r>
          </a:p>
          <a:p>
            <a:endParaRPr lang="en-US" dirty="0"/>
          </a:p>
          <a:p>
            <a:r>
              <a:rPr lang="en-US" dirty="0"/>
              <a:t>As you can see, we are on our way to reach these goals all due to the efforts of high-efficiency building design, recommissioning, lighting upgrades, building controls and operation and maintenance efforts.  Currently we are at 11.6%, just shy of our 12% target. Some of the challenges we are facing include increases to electronic equipment including computers and servers and extended building hours.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6</a:t>
            </a:fld>
            <a:endParaRPr lang="en-US" dirty="0"/>
          </a:p>
        </p:txBody>
      </p:sp>
    </p:spTree>
    <p:extLst>
      <p:ext uri="{BB962C8B-B14F-4D97-AF65-F5344CB8AC3E}">
        <p14:creationId xmlns:p14="http://schemas.microsoft.com/office/powerpoint/2010/main" val="448780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pyramid depicts the energy reduction efforts moving forward for the county.  As we work our way up the pyramid, energy reduction becomes more capital and resource intensive.  Our focus moving forward is to improve and maintain energy conservation efforts.  We plan to implement an employee engagement campaign to help bring awareness to these efforts.  We are also going to be investing in more deep retrofits of our buildings including window replacements and increased insulation.  These investments will allow us to increase energy efficiency while improving staff comfort and preserving the county’s assets.</a:t>
            </a:r>
          </a:p>
          <a:p>
            <a:endParaRPr lang="en-US" dirty="0"/>
          </a:p>
          <a:p>
            <a:r>
              <a:rPr lang="en-US" dirty="0"/>
              <a:t>Being a good steward of the environment not only means using less energy, but using cleaner energy.  Investing in renewable energy sources helps reduce our reliability on coal fired electricity plants.  We currently generate less than 1% of our energy use from solar and have subscribed another 4% into the community solar gardens program.  We will not be able to able carbon emission reduction goals without investing in renewable energy sources such as solar.  Setting a goal will set design criteria for projects moving forward.</a:t>
            </a:r>
          </a:p>
        </p:txBody>
      </p:sp>
      <p:sp>
        <p:nvSpPr>
          <p:cNvPr id="4" name="Slide Number Placeholder 3"/>
          <p:cNvSpPr>
            <a:spLocks noGrp="1"/>
          </p:cNvSpPr>
          <p:nvPr>
            <p:ph type="sldNum" sz="quarter" idx="10"/>
          </p:nvPr>
        </p:nvSpPr>
        <p:spPr/>
        <p:txBody>
          <a:bodyPr/>
          <a:lstStyle/>
          <a:p>
            <a:fld id="{D46D5A1F-1E19-AB4D-9F91-E209B821ADD1}" type="slidenum">
              <a:rPr lang="en-US" smtClean="0"/>
              <a:t>7</a:t>
            </a:fld>
            <a:endParaRPr lang="en-US"/>
          </a:p>
        </p:txBody>
      </p:sp>
    </p:spTree>
    <p:extLst>
      <p:ext uri="{BB962C8B-B14F-4D97-AF65-F5344CB8AC3E}">
        <p14:creationId xmlns:p14="http://schemas.microsoft.com/office/powerpoint/2010/main" val="1106223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8</a:t>
            </a:fld>
            <a:endParaRPr lang="en-US"/>
          </a:p>
        </p:txBody>
      </p:sp>
    </p:spTree>
    <p:extLst>
      <p:ext uri="{BB962C8B-B14F-4D97-AF65-F5344CB8AC3E}">
        <p14:creationId xmlns:p14="http://schemas.microsoft.com/office/powerpoint/2010/main" val="4164975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9</a:t>
            </a:fld>
            <a:endParaRPr lang="en-US"/>
          </a:p>
        </p:txBody>
      </p:sp>
    </p:spTree>
    <p:extLst>
      <p:ext uri="{BB962C8B-B14F-4D97-AF65-F5344CB8AC3E}">
        <p14:creationId xmlns:p14="http://schemas.microsoft.com/office/powerpoint/2010/main" val="13084822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nnepin Count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38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endParaRPr lang="en-US" dirty="0"/>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endParaRPr lang="en-US" dirty="0"/>
          </a:p>
        </p:txBody>
      </p:sp>
      <p:sp>
        <p:nvSpPr>
          <p:cNvPr id="1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EA18C6C-9814-4911-8F0A-D63DA43C10F8}" type="datetime1">
              <a:rPr lang="en-US" smtClean="0"/>
              <a:t>3/5/2019</a:t>
            </a:fld>
            <a:endParaRPr lang="en-US" dirty="0"/>
          </a:p>
        </p:txBody>
      </p:sp>
      <p:sp>
        <p:nvSpPr>
          <p:cNvPr id="1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u="none">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90879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ontent B">
    <p:bg>
      <p:bgPr>
        <a:solidFill>
          <a:schemeClr val="accent1"/>
        </a:solidFill>
        <a:effectLst/>
      </p:bgPr>
    </p:bg>
    <p:spTree>
      <p:nvGrpSpPr>
        <p:cNvPr id="1" name=""/>
        <p:cNvGrpSpPr/>
        <p:nvPr/>
      </p:nvGrpSpPr>
      <p:grpSpPr>
        <a:xfrm>
          <a:off x="0" y="0"/>
          <a:ext cx="0" cy="0"/>
          <a:chOff x="0" y="0"/>
          <a:chExt cx="0" cy="0"/>
        </a:xfrm>
      </p:grpSpPr>
      <p:sp>
        <p:nvSpPr>
          <p:cNvPr id="5"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endParaRPr lang="en-US" dirty="0"/>
          </a:p>
        </p:txBody>
      </p:sp>
      <p:sp>
        <p:nvSpPr>
          <p:cNvPr id="8" name="Title 1"/>
          <p:cNvSpPr>
            <a:spLocks noGrp="1"/>
          </p:cNvSpPr>
          <p:nvPr>
            <p:ph type="title"/>
          </p:nvPr>
        </p:nvSpPr>
        <p:spPr>
          <a:xfrm>
            <a:off x="838200" y="365125"/>
            <a:ext cx="4954996" cy="1325563"/>
          </a:xfrm>
        </p:spPr>
        <p:txBody>
          <a:bodyPr/>
          <a:lstStyle>
            <a:lvl1pPr>
              <a:defRPr>
                <a:solidFill>
                  <a:schemeClr val="bg2"/>
                </a:solidFill>
              </a:defRPr>
            </a:lvl1pPr>
          </a:lstStyle>
          <a:p>
            <a:r>
              <a:rPr lang="en-US"/>
              <a:t>Click to edit Master title style</a:t>
            </a:r>
            <a:endParaRPr lang="en-US" dirty="0"/>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5F8709F-CFF5-458B-B0F5-21A8A486DC5B}" type="datetime1">
              <a:rPr lang="en-US" smtClean="0"/>
              <a:t>3/5/2019</a:t>
            </a:fld>
            <a:endParaRPr lang="en-US" dirty="0"/>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45779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ption with Content">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838198" y="1212760"/>
            <a:ext cx="4954589" cy="3313684"/>
          </a:xfrm>
        </p:spPr>
        <p:txBody>
          <a:bodyPr anchor="ctr"/>
          <a:lstStyle>
            <a:lvl1pPr marL="0" indent="0">
              <a:spcBef>
                <a:spcPts val="600"/>
              </a:spcBef>
              <a:spcAft>
                <a:spcPts val="600"/>
              </a:spcAft>
              <a:buNone/>
              <a:defRPr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lvl="0"/>
            <a:r>
              <a:rPr lang="en-US" dirty="0"/>
              <a:t>Click to insert text</a:t>
            </a:r>
          </a:p>
        </p:txBody>
      </p:sp>
      <p:sp>
        <p:nvSpPr>
          <p:cNvPr id="3" name="Content Placeholder 2"/>
          <p:cNvSpPr>
            <a:spLocks noGrp="1"/>
          </p:cNvSpPr>
          <p:nvPr>
            <p:ph sz="quarter" idx="16"/>
          </p:nvPr>
        </p:nvSpPr>
        <p:spPr>
          <a:xfrm>
            <a:off x="6431280" y="0"/>
            <a:ext cx="5760720" cy="6858000"/>
          </a:xfrm>
        </p:spPr>
        <p:txBody>
          <a:bodyPr/>
          <a:lstStyle/>
          <a:p>
            <a:pPr marL="228600" marR="0" lvl="0" indent="-228600" algn="l" defTabSz="914400" rtl="0" eaLnBrk="1" fontAlgn="auto" latinLnBrk="0" hangingPunct="1">
              <a:lnSpc>
                <a:spcPct val="100000"/>
              </a:lnSpc>
              <a:spcBef>
                <a:spcPts val="1000"/>
              </a:spcBef>
              <a:spcAft>
                <a:spcPts val="1200"/>
              </a:spcAft>
              <a:buClrTx/>
              <a:buSzTx/>
              <a:buFont typeface="Arial"/>
              <a:buNone/>
              <a:tabLst/>
              <a:defRPr/>
            </a:pPr>
            <a:r>
              <a:rPr lang="en-US"/>
              <a:t>Click to edit Master text styles</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E265E7C-7FB5-45F3-B9E6-88DE26F599CB}" type="datetime1">
              <a:rPr lang="en-US" smtClean="0"/>
              <a:t>3/5/2019</a:t>
            </a:fld>
            <a:endParaRPr lang="en-US" dirty="0"/>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035342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s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endParaRPr lang="en-US" dirty="0"/>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lvl1pPr>
          </a:lstStyle>
          <a:p>
            <a:r>
              <a:rPr lang="en-US"/>
              <a:t>Click icon to add picture</a:t>
            </a:r>
            <a:endParaRPr lang="en-US" dirty="0"/>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lvl1pPr>
          </a:lstStyle>
          <a:p>
            <a:r>
              <a:rPr lang="en-US"/>
              <a:t>Click icon to add picture</a:t>
            </a:r>
            <a:endParaRPr lang="en-US" dirty="0"/>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1E9472A-2E89-4C9E-A4E8-0D42F7B962E2}" type="datetime1">
              <a:rPr lang="en-US" smtClean="0"/>
              <a:t>3/5/2019</a:t>
            </a:fld>
            <a:endParaRPr lang="en-US" dirty="0"/>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795381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s with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lvl1pPr>
              <a:defRPr>
                <a:solidFill>
                  <a:schemeClr val="bg1"/>
                </a:solidFill>
              </a:defRPr>
            </a:lvl1pPr>
          </a:lstStyle>
          <a:p>
            <a:r>
              <a:rPr lang="en-US"/>
              <a:t>Click to edit Master title style</a:t>
            </a:r>
            <a:endParaRPr lang="en-US" dirty="0"/>
          </a:p>
        </p:txBody>
      </p:sp>
      <p:sp>
        <p:nvSpPr>
          <p:cNvPr id="4"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1C75BEE-53EA-4F1A-87C3-9D449B6BF66C}" type="datetime1">
              <a:rPr lang="en-US" smtClean="0"/>
              <a:t>3/5/2019</a:t>
            </a:fld>
            <a:endParaRPr lang="en-US" dirty="0"/>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381435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ontent(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lvl1pPr>
          </a:lstStyle>
          <a:p>
            <a:r>
              <a:rPr lang="en-US"/>
              <a:t>Click icon to add picture</a:t>
            </a:r>
            <a:endParaRPr lang="en-US" dirty="0"/>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lvl1pPr>
          </a:lstStyle>
          <a:p>
            <a:r>
              <a:rPr lang="en-US"/>
              <a:t>Click icon to add picture</a:t>
            </a:r>
            <a:endParaRPr lang="en-US" dirty="0"/>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lvl1pPr>
          </a:lstStyle>
          <a:p>
            <a:r>
              <a:rPr lang="en-US"/>
              <a:t>Click icon to add picture</a:t>
            </a:r>
            <a:endParaRPr lang="en-US" dirty="0"/>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1000"/>
              </a:spcBef>
              <a:spcAft>
                <a:spcPts val="12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dirty="0"/>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dirty="0"/>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29E1805-F6DD-4E48-81C2-0D76005C2017}" type="datetime1">
              <a:rPr lang="en-US" smtClean="0"/>
              <a:t>3/5/2019</a:t>
            </a:fld>
            <a:endParaRPr lang="en-US" dirty="0"/>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083443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ontent(3)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dirty="0"/>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dirty="0"/>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22E6E08-7EA9-4B4B-A077-3F587835BDBD}" type="datetime1">
              <a:rPr lang="en-US" smtClean="0"/>
              <a:t>3/5/2019</a:t>
            </a:fld>
            <a:endParaRPr lang="en-US" dirty="0"/>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499986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C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196781" y="365125"/>
            <a:ext cx="4954996" cy="1325563"/>
          </a:xfrm>
        </p:spPr>
        <p:txBody>
          <a:bodyPr/>
          <a:lstStyle/>
          <a:p>
            <a:r>
              <a:rPr lang="en-US"/>
              <a:t>Click to edit Master title style</a:t>
            </a:r>
            <a:endParaRPr lang="en-US" dirty="0"/>
          </a:p>
        </p:txBody>
      </p:sp>
      <p:sp>
        <p:nvSpPr>
          <p:cNvPr id="5" name="Content Placeholder 6"/>
          <p:cNvSpPr>
            <a:spLocks noGrp="1"/>
          </p:cNvSpPr>
          <p:nvPr>
            <p:ph sz="quarter" idx="13"/>
          </p:nvPr>
        </p:nvSpPr>
        <p:spPr>
          <a:xfrm>
            <a:off x="6196780"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2"/>
          </p:nvPr>
        </p:nvSpPr>
        <p:spPr>
          <a:xfrm>
            <a:off x="6197456" y="6291608"/>
            <a:ext cx="1095411"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17BADAE-7382-4840-8D17-588AA79E087F}" type="datetime1">
              <a:rPr lang="en-US" smtClean="0"/>
              <a:t>3/5/2019</a:t>
            </a:fld>
            <a:endParaRPr lang="en-US" dirty="0"/>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9" name="Slide Number Placeholder 5"/>
          <p:cNvSpPr>
            <a:spLocks noGrp="1"/>
          </p:cNvSpPr>
          <p:nvPr>
            <p:ph type="sldNum" sz="quarter" idx="4"/>
          </p:nvPr>
        </p:nvSpPr>
        <p:spPr>
          <a:xfrm>
            <a:off x="7372152" y="6291608"/>
            <a:ext cx="425594"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458316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Caption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7" name="Text Placeholder 6"/>
          <p:cNvSpPr>
            <a:spLocks noGrp="1"/>
          </p:cNvSpPr>
          <p:nvPr>
            <p:ph type="body" sz="quarter" idx="20" hasCustomPrompt="1"/>
          </p:nvPr>
        </p:nvSpPr>
        <p:spPr>
          <a:xfrm>
            <a:off x="1606226" y="2555766"/>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8" name="Text Placeholder 6"/>
          <p:cNvSpPr>
            <a:spLocks noGrp="1"/>
          </p:cNvSpPr>
          <p:nvPr>
            <p:ph type="body" sz="quarter" idx="21" hasCustomPrompt="1"/>
          </p:nvPr>
        </p:nvSpPr>
        <p:spPr>
          <a:xfrm>
            <a:off x="5141859" y="2555765"/>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9" name="Text Placeholder 6"/>
          <p:cNvSpPr>
            <a:spLocks noGrp="1"/>
          </p:cNvSpPr>
          <p:nvPr>
            <p:ph type="body" sz="quarter" idx="22" hasCustomPrompt="1"/>
          </p:nvPr>
        </p:nvSpPr>
        <p:spPr>
          <a:xfrm>
            <a:off x="8677492" y="2555764"/>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5DC4C598-E45C-45B8-98A8-EA44392FED9D}" type="datetime1">
              <a:rPr lang="en-US" smtClean="0"/>
              <a:t>3/5/2019</a:t>
            </a:fld>
            <a:endParaRPr lang="en-US" dirty="0"/>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783373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2" name="Text Placeholder 6"/>
          <p:cNvSpPr>
            <a:spLocks noGrp="1"/>
          </p:cNvSpPr>
          <p:nvPr>
            <p:ph type="body" sz="quarter" idx="17" hasCustomPrompt="1"/>
          </p:nvPr>
        </p:nvSpPr>
        <p:spPr>
          <a:xfrm>
            <a:off x="838200" y="2270805"/>
            <a:ext cx="2668588" cy="547574"/>
          </a:xfrm>
        </p:spPr>
        <p:txBody>
          <a:bodyPr anchor="ctr">
            <a:normAutofit/>
          </a:bodyPr>
          <a:lstStyle>
            <a:lvl1pPr marL="0" indent="0">
              <a:buNone/>
              <a:defRPr sz="24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here</a:t>
            </a:r>
          </a:p>
        </p:txBody>
      </p:sp>
      <p:sp>
        <p:nvSpPr>
          <p:cNvPr id="23" name="Text Placeholder 6"/>
          <p:cNvSpPr>
            <a:spLocks noGrp="1"/>
          </p:cNvSpPr>
          <p:nvPr>
            <p:ph type="body" sz="quarter" idx="18" hasCustomPrompt="1"/>
          </p:nvPr>
        </p:nvSpPr>
        <p:spPr>
          <a:xfrm>
            <a:off x="838200" y="3387863"/>
            <a:ext cx="2668588" cy="547574"/>
          </a:xfrm>
        </p:spPr>
        <p:txBody>
          <a:bodyPr anchor="ctr">
            <a:normAutofit/>
          </a:bodyPr>
          <a:lstStyle>
            <a:lvl1pPr marL="0" indent="0">
              <a:buNone/>
              <a:defRPr sz="2400" baseline="0">
                <a:solidFill>
                  <a:schemeClr val="bg1"/>
                </a:solidFill>
              </a:defRPr>
            </a:lvl1pPr>
          </a:lstStyle>
          <a:p>
            <a:pPr lvl="0"/>
            <a:r>
              <a:rPr lang="en-US" dirty="0"/>
              <a:t>Title here</a:t>
            </a:r>
          </a:p>
        </p:txBody>
      </p:sp>
      <p:sp>
        <p:nvSpPr>
          <p:cNvPr id="24" name="Text Placeholder 6"/>
          <p:cNvSpPr>
            <a:spLocks noGrp="1"/>
          </p:cNvSpPr>
          <p:nvPr>
            <p:ph type="body" sz="quarter" idx="19" hasCustomPrompt="1"/>
          </p:nvPr>
        </p:nvSpPr>
        <p:spPr>
          <a:xfrm>
            <a:off x="838199" y="4504921"/>
            <a:ext cx="2668588" cy="547574"/>
          </a:xfrm>
        </p:spPr>
        <p:txBody>
          <a:bodyPr anchor="ctr">
            <a:normAutofit/>
          </a:bodyPr>
          <a:lstStyle>
            <a:lvl1pPr marL="0" indent="0">
              <a:buNone/>
              <a:defRPr sz="2400" baseline="0">
                <a:solidFill>
                  <a:schemeClr val="bg1"/>
                </a:solidFill>
              </a:defRPr>
            </a:lvl1pPr>
          </a:lstStyle>
          <a:p>
            <a:pPr lvl="0"/>
            <a:r>
              <a:rPr lang="en-US" dirty="0"/>
              <a:t>Title here</a:t>
            </a:r>
          </a:p>
        </p:txBody>
      </p:sp>
      <p:sp>
        <p:nvSpPr>
          <p:cNvPr id="25" name="Text Placeholder 6"/>
          <p:cNvSpPr>
            <a:spLocks noGrp="1"/>
          </p:cNvSpPr>
          <p:nvPr>
            <p:ph type="body" sz="quarter" idx="20" hasCustomPrompt="1"/>
          </p:nvPr>
        </p:nvSpPr>
        <p:spPr>
          <a:xfrm>
            <a:off x="4393018" y="2360689"/>
            <a:ext cx="6960782" cy="547574"/>
          </a:xfrm>
        </p:spPr>
        <p:txBody>
          <a:bodyPr anchor="ctr">
            <a:normAutofit/>
          </a:bodyPr>
          <a:lstStyle>
            <a:lvl1pPr marL="0" indent="0">
              <a:buNone/>
              <a:defRPr sz="2400" baseline="0">
                <a:solidFill>
                  <a:schemeClr val="bg1"/>
                </a:solidFill>
              </a:defRPr>
            </a:lvl1pPr>
          </a:lstStyle>
          <a:p>
            <a:pPr lvl="0"/>
            <a:r>
              <a:rPr lang="en-US" dirty="0"/>
              <a:t>Explain here</a:t>
            </a:r>
          </a:p>
        </p:txBody>
      </p:sp>
      <p:sp>
        <p:nvSpPr>
          <p:cNvPr id="26" name="Text Placeholder 6"/>
          <p:cNvSpPr>
            <a:spLocks noGrp="1"/>
          </p:cNvSpPr>
          <p:nvPr>
            <p:ph type="body" sz="quarter" idx="21" hasCustomPrompt="1"/>
          </p:nvPr>
        </p:nvSpPr>
        <p:spPr>
          <a:xfrm>
            <a:off x="4393018" y="3487382"/>
            <a:ext cx="6960782" cy="547574"/>
          </a:xfrm>
        </p:spPr>
        <p:txBody>
          <a:bodyPr anchor="ctr">
            <a:normAutofit/>
          </a:bodyPr>
          <a:lstStyle>
            <a:lvl1pPr marL="0" indent="0">
              <a:buNone/>
              <a:defRPr sz="2400" baseline="0">
                <a:solidFill>
                  <a:schemeClr val="bg1"/>
                </a:solidFill>
              </a:defRPr>
            </a:lvl1pPr>
          </a:lstStyle>
          <a:p>
            <a:pPr lvl="0"/>
            <a:r>
              <a:rPr lang="en-US" dirty="0"/>
              <a:t>Explain here</a:t>
            </a:r>
          </a:p>
        </p:txBody>
      </p:sp>
      <p:sp>
        <p:nvSpPr>
          <p:cNvPr id="27" name="Text Placeholder 6"/>
          <p:cNvSpPr>
            <a:spLocks noGrp="1"/>
          </p:cNvSpPr>
          <p:nvPr>
            <p:ph type="body" sz="quarter" idx="22" hasCustomPrompt="1"/>
          </p:nvPr>
        </p:nvSpPr>
        <p:spPr>
          <a:xfrm>
            <a:off x="4393018" y="4603767"/>
            <a:ext cx="6960782" cy="547574"/>
          </a:xfrm>
        </p:spPr>
        <p:txBody>
          <a:bodyPr anchor="ctr">
            <a:normAutofit/>
          </a:bodyPr>
          <a:lstStyle>
            <a:lvl1pPr marL="0" indent="0">
              <a:buNone/>
              <a:defRPr sz="2400" baseline="0">
                <a:solidFill>
                  <a:schemeClr val="bg1"/>
                </a:solidFill>
              </a:defRPr>
            </a:lvl1pPr>
          </a:lstStyle>
          <a:p>
            <a:pPr lvl="0"/>
            <a:r>
              <a:rPr lang="en-US" dirty="0"/>
              <a:t>Explain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B2A66C8-F059-48EA-A6C7-9AFFDF0D6F38}" type="datetime1">
              <a:rPr lang="en-US" smtClean="0"/>
              <a:t>3/5/2019</a:t>
            </a:fld>
            <a:endParaRPr lang="en-US" dirty="0"/>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00458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4572001"/>
            <a:ext cx="12192000" cy="1108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4726540"/>
            <a:ext cx="10515600" cy="533949"/>
          </a:xfrm>
        </p:spPr>
        <p:txBody>
          <a:bodyPr anchor="ctr"/>
          <a:lstStyle>
            <a:lvl1pPr>
              <a:defRPr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endParaRPr lang="en-US" dirty="0"/>
          </a:p>
        </p:txBody>
      </p:sp>
      <p:sp>
        <p:nvSpPr>
          <p:cNvPr id="5" name="Picture Placeholder 4"/>
          <p:cNvSpPr>
            <a:spLocks noGrp="1"/>
          </p:cNvSpPr>
          <p:nvPr>
            <p:ph type="pic" sz="quarter" idx="11"/>
          </p:nvPr>
        </p:nvSpPr>
        <p:spPr>
          <a:xfrm>
            <a:off x="0" y="0"/>
            <a:ext cx="12192000" cy="4572000"/>
          </a:xfrm>
        </p:spPr>
        <p:txBody>
          <a:bodyPr/>
          <a:lstStyle>
            <a:lvl1pPr marL="0" indent="0" algn="ctr">
              <a:buNone/>
              <a:defRPr/>
            </a:lvl1pPr>
          </a:lstStyle>
          <a:p>
            <a:r>
              <a:rPr lang="en-US"/>
              <a:t>Click icon to add picture</a:t>
            </a:r>
            <a:endParaRPr lang="en-US" dirty="0"/>
          </a:p>
        </p:txBody>
      </p:sp>
      <p:sp>
        <p:nvSpPr>
          <p:cNvPr id="8" name="Title 1"/>
          <p:cNvSpPr txBox="1">
            <a:spLocks/>
          </p:cNvSpPr>
          <p:nvPr userDrawn="1"/>
        </p:nvSpPr>
        <p:spPr>
          <a:xfrm>
            <a:off x="838199" y="1030143"/>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Click to edit Master title style</a:t>
            </a:r>
            <a:endParaRPr lang="en-US" dirty="0"/>
          </a:p>
        </p:txBody>
      </p:sp>
      <p:sp>
        <p:nvSpPr>
          <p:cNvPr id="10" name="Text Placeholder 9"/>
          <p:cNvSpPr>
            <a:spLocks noGrp="1"/>
          </p:cNvSpPr>
          <p:nvPr>
            <p:ph type="body" sz="quarter" idx="12" hasCustomPrompt="1"/>
          </p:nvPr>
        </p:nvSpPr>
        <p:spPr>
          <a:xfrm>
            <a:off x="838200" y="5357813"/>
            <a:ext cx="10515600" cy="236537"/>
          </a:xfrm>
        </p:spPr>
        <p:txBody>
          <a:bodyPr anchor="ctr">
            <a:noAutofit/>
          </a:bodyPr>
          <a:lstStyle>
            <a:lvl1pPr marL="0" indent="0">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228600" marR="0" lvl="0" indent="-228600" algn="l" defTabSz="914400" rtl="0" eaLnBrk="1" fontAlgn="auto" latinLnBrk="0" hangingPunct="1">
              <a:lnSpc>
                <a:spcPct val="100000"/>
              </a:lnSpc>
              <a:spcBef>
                <a:spcPts val="1000"/>
              </a:spcBef>
              <a:spcAft>
                <a:spcPts val="1200"/>
              </a:spcAft>
              <a:buClrTx/>
              <a:buSzTx/>
              <a:tabLst/>
              <a:defRPr/>
            </a:pPr>
            <a:r>
              <a:rPr lang="en-US" dirty="0"/>
              <a:t>Department and presenter name here</a:t>
            </a:r>
          </a:p>
        </p:txBody>
      </p:sp>
      <p:sp>
        <p:nvSpPr>
          <p:cNvPr id="2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9/28/2017</a:t>
            </a:r>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387360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03475"/>
            <a:ext cx="10515600" cy="1325563"/>
          </a:xfrm>
        </p:spPr>
        <p:txBody>
          <a:bodyPr/>
          <a:lstStyle>
            <a:lvl1pPr>
              <a:defRPr/>
            </a:lvl1pPr>
          </a:lstStyle>
          <a:p>
            <a:r>
              <a:rPr lang="en-US"/>
              <a:t>Click to edit Master title style</a:t>
            </a:r>
            <a:endParaRPr lang="en-US" dirty="0"/>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5F46177-B4BF-40CF-92E5-C0B50EA23D01}" type="datetime1">
              <a:rPr lang="en-US" smtClean="0"/>
              <a:t>3/5/2019</a:t>
            </a:fld>
            <a:endParaRPr lang="en-US" dirty="0"/>
          </a:p>
        </p:txBody>
      </p:sp>
      <p:sp>
        <p:nvSpPr>
          <p:cNvPr id="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732619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me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err="1"/>
              <a:t>Name.name@email.email</a:t>
            </a:r>
            <a:r>
              <a:rPr lang="en-US" dirty="0"/>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a:t>Name here</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9D34F11-9D95-4433-A715-386B491A9F4F}" type="datetime1">
              <a:rPr lang="en-US" smtClean="0"/>
              <a:t>3/5/2019</a:t>
            </a:fld>
            <a:endParaRPr lang="en-US" dirty="0"/>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838146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me Card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err="1"/>
              <a:t>Name.name@email.email</a:t>
            </a:r>
            <a:r>
              <a:rPr lang="en-US" dirty="0"/>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aseline="0">
                <a:solidFill>
                  <a:schemeClr val="bg1"/>
                </a:solidFill>
                <a:latin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a:t>Name here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76F02AD-216D-45D0-A4B0-F3E6203B0DD0}" type="datetime1">
              <a:rPr lang="en-US" smtClean="0"/>
              <a:t>3/5/2019</a:t>
            </a:fld>
            <a:endParaRPr lang="en-US" dirty="0"/>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007384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with Log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829020F-F70A-494B-B5EC-CBB86D57C118}" type="datetime1">
              <a:rPr lang="en-US" smtClean="0"/>
              <a:t>3/5/2019</a:t>
            </a:fld>
            <a:endParaRPr lang="en-US" dirty="0"/>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625464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41325BB4-B90E-4AC6-B07C-EBFC80BCFBAF}" type="datetime1">
              <a:rPr lang="en-US" smtClean="0"/>
              <a:t>3/5/2019</a:t>
            </a:fld>
            <a:endParaRPr lang="en-US" dirty="0"/>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776665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7"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8"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9"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20"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21" name="Text Placeholder 6"/>
          <p:cNvSpPr>
            <a:spLocks noGrp="1"/>
          </p:cNvSpPr>
          <p:nvPr>
            <p:ph type="body" sz="quarter" idx="20" hasCustomPrompt="1"/>
          </p:nvPr>
        </p:nvSpPr>
        <p:spPr>
          <a:xfrm>
            <a:off x="1089213"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2" name="Text Placeholder 6"/>
          <p:cNvSpPr>
            <a:spLocks noGrp="1"/>
          </p:cNvSpPr>
          <p:nvPr>
            <p:ph type="body" sz="quarter" idx="21" hasCustomPrompt="1"/>
          </p:nvPr>
        </p:nvSpPr>
        <p:spPr>
          <a:xfrm>
            <a:off x="3147704"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3" name="Text Placeholder 6"/>
          <p:cNvSpPr>
            <a:spLocks noGrp="1"/>
          </p:cNvSpPr>
          <p:nvPr>
            <p:ph type="body" sz="quarter" idx="22" hasCustomPrompt="1"/>
          </p:nvPr>
        </p:nvSpPr>
        <p:spPr>
          <a:xfrm>
            <a:off x="5289177"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4" name="Text Placeholder 6"/>
          <p:cNvSpPr>
            <a:spLocks noGrp="1"/>
          </p:cNvSpPr>
          <p:nvPr>
            <p:ph type="body" sz="quarter" idx="23" hasCustomPrompt="1"/>
          </p:nvPr>
        </p:nvSpPr>
        <p:spPr>
          <a:xfrm>
            <a:off x="7430650"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5" name="Text Placeholder 6"/>
          <p:cNvSpPr>
            <a:spLocks noGrp="1"/>
          </p:cNvSpPr>
          <p:nvPr>
            <p:ph type="body" sz="quarter" idx="24" hasCustomPrompt="1"/>
          </p:nvPr>
        </p:nvSpPr>
        <p:spPr>
          <a:xfrm>
            <a:off x="9486173" y="4187542"/>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9B7F0E4-1C71-43AF-B9CE-73EEDBA4083A}" type="datetime1">
              <a:rPr lang="en-US" smtClean="0"/>
              <a:t>3/5/2019</a:t>
            </a:fld>
            <a:endParaRPr lang="en-US" dirty="0"/>
          </a:p>
        </p:txBody>
      </p:sp>
      <p:sp>
        <p:nvSpPr>
          <p:cNvPr id="2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2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40839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4" name="Oval 3"/>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0"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1"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2"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3"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21" name="Picture Placeholder 20"/>
          <p:cNvSpPr>
            <a:spLocks noGrp="1"/>
          </p:cNvSpPr>
          <p:nvPr>
            <p:ph type="pic" sz="quarter" idx="25"/>
          </p:nvPr>
        </p:nvSpPr>
        <p:spPr>
          <a:xfrm>
            <a:off x="1089025" y="4153459"/>
            <a:ext cx="1614488" cy="1346433"/>
          </a:xfrm>
        </p:spPr>
        <p:txBody>
          <a:bodyPr>
            <a:normAutofit/>
          </a:bodyPr>
          <a:lstStyle>
            <a:lvl1pPr marL="0" indent="0" algn="ctr">
              <a:buNone/>
              <a:defRPr sz="1400"/>
            </a:lvl1pPr>
          </a:lstStyle>
          <a:p>
            <a:r>
              <a:rPr lang="en-US"/>
              <a:t>Click icon to add picture</a:t>
            </a:r>
            <a:endParaRPr lang="en-US" dirty="0"/>
          </a:p>
        </p:txBody>
      </p:sp>
      <p:sp>
        <p:nvSpPr>
          <p:cNvPr id="22" name="Picture Placeholder 20"/>
          <p:cNvSpPr>
            <a:spLocks noGrp="1"/>
          </p:cNvSpPr>
          <p:nvPr>
            <p:ph type="pic" sz="quarter" idx="26"/>
          </p:nvPr>
        </p:nvSpPr>
        <p:spPr>
          <a:xfrm>
            <a:off x="3144736" y="2021640"/>
            <a:ext cx="1614488" cy="1346433"/>
          </a:xfrm>
        </p:spPr>
        <p:txBody>
          <a:bodyPr>
            <a:normAutofit/>
          </a:bodyPr>
          <a:lstStyle>
            <a:lvl1pPr marL="0" indent="0" algn="ctr">
              <a:buNone/>
              <a:defRPr sz="1400"/>
            </a:lvl1pPr>
          </a:lstStyle>
          <a:p>
            <a:r>
              <a:rPr lang="en-US"/>
              <a:t>Click icon to add picture</a:t>
            </a:r>
            <a:endParaRPr lang="en-US" dirty="0"/>
          </a:p>
        </p:txBody>
      </p:sp>
      <p:sp>
        <p:nvSpPr>
          <p:cNvPr id="23" name="Picture Placeholder 20"/>
          <p:cNvSpPr>
            <a:spLocks noGrp="1"/>
          </p:cNvSpPr>
          <p:nvPr>
            <p:ph type="pic" sz="quarter" idx="27"/>
          </p:nvPr>
        </p:nvSpPr>
        <p:spPr>
          <a:xfrm>
            <a:off x="5289177" y="4183285"/>
            <a:ext cx="1614488" cy="1346433"/>
          </a:xfrm>
        </p:spPr>
        <p:txBody>
          <a:bodyPr>
            <a:normAutofit/>
          </a:bodyPr>
          <a:lstStyle>
            <a:lvl1pPr marL="0" indent="0" algn="ctr">
              <a:buNone/>
              <a:defRPr sz="1400"/>
            </a:lvl1pPr>
          </a:lstStyle>
          <a:p>
            <a:r>
              <a:rPr lang="en-US"/>
              <a:t>Click icon to add picture</a:t>
            </a:r>
            <a:endParaRPr lang="en-US" dirty="0"/>
          </a:p>
        </p:txBody>
      </p:sp>
      <p:sp>
        <p:nvSpPr>
          <p:cNvPr id="24" name="Picture Placeholder 20"/>
          <p:cNvSpPr>
            <a:spLocks noGrp="1"/>
          </p:cNvSpPr>
          <p:nvPr>
            <p:ph type="pic" sz="quarter" idx="28"/>
          </p:nvPr>
        </p:nvSpPr>
        <p:spPr>
          <a:xfrm>
            <a:off x="7342574" y="2021640"/>
            <a:ext cx="1614488" cy="1346433"/>
          </a:xfrm>
        </p:spPr>
        <p:txBody>
          <a:bodyPr>
            <a:normAutofit/>
          </a:bodyPr>
          <a:lstStyle>
            <a:lvl1pPr marL="0" indent="0" algn="ctr">
              <a:buNone/>
              <a:defRPr sz="1400"/>
            </a:lvl1pPr>
          </a:lstStyle>
          <a:p>
            <a:r>
              <a:rPr lang="en-US"/>
              <a:t>Click icon to add picture</a:t>
            </a:r>
            <a:endParaRPr lang="en-US" dirty="0"/>
          </a:p>
        </p:txBody>
      </p:sp>
      <p:sp>
        <p:nvSpPr>
          <p:cNvPr id="26" name="Picture Placeholder 20"/>
          <p:cNvSpPr>
            <a:spLocks noGrp="1"/>
          </p:cNvSpPr>
          <p:nvPr>
            <p:ph type="pic" sz="quarter" idx="29"/>
          </p:nvPr>
        </p:nvSpPr>
        <p:spPr>
          <a:xfrm>
            <a:off x="9486173" y="4153458"/>
            <a:ext cx="1614488" cy="1346433"/>
          </a:xfrm>
        </p:spPr>
        <p:txBody>
          <a:bodyPr>
            <a:normAutofit/>
          </a:bodyPr>
          <a:lstStyle>
            <a:lvl1pPr marL="0" indent="0" algn="ctr">
              <a:buNone/>
              <a:defRPr sz="1400"/>
            </a:lvl1pPr>
          </a:lstStyle>
          <a:p>
            <a:r>
              <a:rPr lang="en-US"/>
              <a:t>Click icon to add picture</a:t>
            </a:r>
            <a:endParaRPr lang="en-US" dirty="0"/>
          </a:p>
        </p:txBody>
      </p:sp>
      <p:sp>
        <p:nvSpPr>
          <p:cNvPr id="2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01DCAF3-9397-4DE3-A501-2FCB67FA6202}" type="datetime1">
              <a:rPr lang="en-US" smtClean="0"/>
              <a:t>3/5/2019</a:t>
            </a:fld>
            <a:endParaRPr lang="en-US" dirty="0"/>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738265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2B2829-9806-408C-91FE-9E0434643822}" type="datetime1">
              <a:rPr lang="en-US" smtClean="0"/>
              <a:t>3/5/2019</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A6F6127-BD63-394A-8983-7FE9BFD5D191}" type="slidenum">
              <a:rPr lang="en-US" smtClean="0"/>
              <a:t>‹#›</a:t>
            </a:fld>
            <a:endParaRPr lang="en-US" dirty="0"/>
          </a:p>
        </p:txBody>
      </p:sp>
    </p:spTree>
    <p:extLst>
      <p:ext uri="{BB962C8B-B14F-4D97-AF65-F5344CB8AC3E}">
        <p14:creationId xmlns:p14="http://schemas.microsoft.com/office/powerpoint/2010/main" val="4103467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0427"/>
            <a:ext cx="10668000" cy="964367"/>
          </a:xfrm>
        </p:spPr>
        <p:txBody>
          <a:bodyPr/>
          <a:lstStyle>
            <a:lvl1pPr algn="ctr">
              <a:defRPr/>
            </a:lvl1pPr>
          </a:lstStyle>
          <a:p>
            <a:r>
              <a:rPr lang="en-US"/>
              <a:t>Click to edit Master title style</a:t>
            </a:r>
          </a:p>
        </p:txBody>
      </p:sp>
      <p:sp>
        <p:nvSpPr>
          <p:cNvPr id="3" name="Subtitle 2"/>
          <p:cNvSpPr>
            <a:spLocks noGrp="1"/>
          </p:cNvSpPr>
          <p:nvPr>
            <p:ph type="subTitle" idx="1"/>
          </p:nvPr>
        </p:nvSpPr>
        <p:spPr>
          <a:xfrm>
            <a:off x="609600" y="3124200"/>
            <a:ext cx="10668000" cy="2514600"/>
          </a:xfrm>
        </p:spPr>
        <p:txBody>
          <a:bodyPr/>
          <a:lstStyle>
            <a:lvl1pPr marL="0" indent="0" algn="ctr">
              <a:buNone/>
              <a:defRPr>
                <a:solidFill>
                  <a:srgbClr val="898989"/>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2235200" y="6356352"/>
            <a:ext cx="7315200" cy="365125"/>
          </a:xfrm>
          <a:prstGeom prst="rect">
            <a:avLst/>
          </a:prstGeom>
        </p:spPr>
        <p:txBody>
          <a:bodyPr lIns="0" anchor="ctr" anchorCtr="0"/>
          <a:lstStyle>
            <a:lvl1pPr>
              <a:defRPr sz="1600">
                <a:solidFill>
                  <a:srgbClr val="898989"/>
                </a:solidFill>
                <a:latin typeface="Univers LT Std 47 Cn Lt" pitchFamily="34" charset="0"/>
              </a:defRPr>
            </a:lvl1pPr>
          </a:lstStyle>
          <a:p>
            <a:endParaRPr lang="en-US" dirty="0"/>
          </a:p>
        </p:txBody>
      </p:sp>
      <p:sp>
        <p:nvSpPr>
          <p:cNvPr id="6" name="Slide Number Placeholder 5"/>
          <p:cNvSpPr>
            <a:spLocks noGrp="1"/>
          </p:cNvSpPr>
          <p:nvPr>
            <p:ph type="sldNum" sz="quarter" idx="12"/>
          </p:nvPr>
        </p:nvSpPr>
        <p:spPr>
          <a:xfrm>
            <a:off x="9652000" y="6356352"/>
            <a:ext cx="1930400" cy="365125"/>
          </a:xfrm>
        </p:spPr>
        <p:txBody>
          <a:bodyPr/>
          <a:lstStyle/>
          <a:p>
            <a:fld id="{1E0B82D7-352D-4CB2-879A-66888E0FFA3A}" type="slidenum">
              <a:rPr lang="en-US" smtClean="0"/>
              <a:t>‹#›</a:t>
            </a:fld>
            <a:endParaRPr lang="en-US" dirty="0"/>
          </a:p>
        </p:txBody>
      </p:sp>
    </p:spTree>
    <p:extLst>
      <p:ext uri="{BB962C8B-B14F-4D97-AF65-F5344CB8AC3E}">
        <p14:creationId xmlns:p14="http://schemas.microsoft.com/office/powerpoint/2010/main" val="2113201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2"/>
            <a:ext cx="4011084" cy="943848"/>
          </a:xfrm>
        </p:spPr>
        <p:txBody>
          <a:bodyPr lIns="0" anchor="b"/>
          <a:lstStyle>
            <a:lvl1pPr algn="l">
              <a:defRPr sz="2667" b="1"/>
            </a:lvl1pPr>
          </a:lstStyle>
          <a:p>
            <a:r>
              <a:rPr lang="en-US" dirty="0"/>
              <a:t>Click to edit Master title style</a:t>
            </a:r>
          </a:p>
        </p:txBody>
      </p:sp>
      <p:sp>
        <p:nvSpPr>
          <p:cNvPr id="3" name="Content Placeholder 2"/>
          <p:cNvSpPr>
            <a:spLocks noGrp="1"/>
          </p:cNvSpPr>
          <p:nvPr>
            <p:ph idx="1"/>
          </p:nvPr>
        </p:nvSpPr>
        <p:spPr>
          <a:xfrm>
            <a:off x="4766733" y="273053"/>
            <a:ext cx="6815667" cy="5822951"/>
          </a:xfrm>
        </p:spPr>
        <p:txBody>
          <a:bodyPr>
            <a:normAutofit/>
          </a:bodyPr>
          <a:lstStyle>
            <a:lvl1pPr>
              <a:defRPr sz="3200"/>
            </a:lvl1pPr>
            <a:lvl2pPr>
              <a:defRPr sz="3200"/>
            </a:lvl2pPr>
            <a:lvl3pPr>
              <a:defRPr sz="3200"/>
            </a:lvl3pPr>
            <a:lvl4pPr>
              <a:defRPr sz="3200"/>
            </a:lvl4pPr>
            <a:lvl5pPr>
              <a:defRPr sz="3200"/>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5" y="1295401"/>
            <a:ext cx="4011084" cy="4800603"/>
          </a:xfrm>
        </p:spPr>
        <p:txBody>
          <a:bodyPr lIns="0"/>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6" name="Footer Placeholder 5"/>
          <p:cNvSpPr>
            <a:spLocks noGrp="1"/>
          </p:cNvSpPr>
          <p:nvPr>
            <p:ph type="ftr" sz="quarter" idx="11"/>
          </p:nvPr>
        </p:nvSpPr>
        <p:spPr>
          <a:xfrm>
            <a:off x="2235200" y="6356352"/>
            <a:ext cx="7518400" cy="365125"/>
          </a:xfrm>
          <a:prstGeom prst="rect">
            <a:avLst/>
          </a:prstGeom>
        </p:spPr>
        <p:txBody>
          <a:bodyPr lIns="0" anchor="ctr" anchorCtr="0"/>
          <a:lstStyle>
            <a:lvl1pPr>
              <a:defRPr sz="1600">
                <a:solidFill>
                  <a:srgbClr val="898989"/>
                </a:solidFill>
                <a:latin typeface="Univers LT Std 47 Cn Lt" pitchFamily="34" charset="0"/>
              </a:defRPr>
            </a:lvl1pPr>
          </a:lstStyle>
          <a:p>
            <a:endParaRPr lang="en-US" dirty="0"/>
          </a:p>
        </p:txBody>
      </p:sp>
      <p:sp>
        <p:nvSpPr>
          <p:cNvPr id="7" name="Slide Number Placeholder 6"/>
          <p:cNvSpPr>
            <a:spLocks noGrp="1"/>
          </p:cNvSpPr>
          <p:nvPr>
            <p:ph type="sldNum" sz="quarter" idx="12"/>
          </p:nvPr>
        </p:nvSpPr>
        <p:spPr>
          <a:xfrm>
            <a:off x="9855200" y="6356352"/>
            <a:ext cx="1727200" cy="365125"/>
          </a:xfrm>
        </p:spPr>
        <p:txBody>
          <a:bodyPr/>
          <a:lstStyle/>
          <a:p>
            <a:fld id="{1E0B82D7-352D-4CB2-879A-66888E0FFA3A}" type="slidenum">
              <a:rPr lang="en-US" smtClean="0"/>
              <a:t>‹#›</a:t>
            </a:fld>
            <a:endParaRPr lang="en-US"/>
          </a:p>
        </p:txBody>
      </p:sp>
    </p:spTree>
    <p:extLst>
      <p:ext uri="{BB962C8B-B14F-4D97-AF65-F5344CB8AC3E}">
        <p14:creationId xmlns:p14="http://schemas.microsoft.com/office/powerpoint/2010/main" val="750535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1"/>
          </p:nvPr>
        </p:nvSpPr>
        <p:spPr>
          <a:xfrm>
            <a:off x="838200" y="1838325"/>
            <a:ext cx="10515600" cy="377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2BD314C-75C2-44A8-9400-6E03CC3CFFF6}" type="datetime1">
              <a:rPr lang="en-US" smtClean="0"/>
              <a:t>3/5/2019</a:t>
            </a:fld>
            <a:endParaRPr lang="en-US" dirty="0"/>
          </a:p>
        </p:txBody>
      </p:sp>
      <p:sp>
        <p:nvSpPr>
          <p:cNvPr id="13"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4"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8346284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nnepin Count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2586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4572001"/>
            <a:ext cx="12192000" cy="1108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4726540"/>
            <a:ext cx="10515600" cy="533949"/>
          </a:xfrm>
        </p:spPr>
        <p:txBody>
          <a:bodyPr anchor="ctr"/>
          <a:lstStyle>
            <a:lvl1pPr>
              <a:defRPr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endParaRPr lang="en-US" dirty="0"/>
          </a:p>
        </p:txBody>
      </p:sp>
      <p:sp>
        <p:nvSpPr>
          <p:cNvPr id="5" name="Picture Placeholder 4"/>
          <p:cNvSpPr>
            <a:spLocks noGrp="1"/>
          </p:cNvSpPr>
          <p:nvPr>
            <p:ph type="pic" sz="quarter" idx="11"/>
          </p:nvPr>
        </p:nvSpPr>
        <p:spPr>
          <a:xfrm>
            <a:off x="0" y="0"/>
            <a:ext cx="12192000" cy="4572000"/>
          </a:xfrm>
        </p:spPr>
        <p:txBody>
          <a:bodyPr/>
          <a:lstStyle>
            <a:lvl1pPr marL="0" indent="0" algn="ctr">
              <a:buNone/>
              <a:defRPr/>
            </a:lvl1pPr>
          </a:lstStyle>
          <a:p>
            <a:r>
              <a:rPr lang="en-US" dirty="0"/>
              <a:t>Click icon to add picture</a:t>
            </a:r>
          </a:p>
        </p:txBody>
      </p:sp>
      <p:sp>
        <p:nvSpPr>
          <p:cNvPr id="8" name="Title 1"/>
          <p:cNvSpPr txBox="1">
            <a:spLocks/>
          </p:cNvSpPr>
          <p:nvPr userDrawn="1"/>
        </p:nvSpPr>
        <p:spPr>
          <a:xfrm>
            <a:off x="838199" y="1030143"/>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a:t>Click to edit Master title style</a:t>
            </a:r>
          </a:p>
        </p:txBody>
      </p:sp>
      <p:sp>
        <p:nvSpPr>
          <p:cNvPr id="10" name="Text Placeholder 9"/>
          <p:cNvSpPr>
            <a:spLocks noGrp="1"/>
          </p:cNvSpPr>
          <p:nvPr>
            <p:ph type="body" sz="quarter" idx="12" hasCustomPrompt="1"/>
          </p:nvPr>
        </p:nvSpPr>
        <p:spPr>
          <a:xfrm>
            <a:off x="838200" y="5357813"/>
            <a:ext cx="10515600" cy="236537"/>
          </a:xfrm>
        </p:spPr>
        <p:txBody>
          <a:bodyPr anchor="ctr">
            <a:noAutofit/>
          </a:bodyPr>
          <a:lstStyle>
            <a:lvl1pPr marL="0" indent="0">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228600" marR="0" lvl="0" indent="-228600" algn="l" defTabSz="914400" rtl="0" eaLnBrk="1" fontAlgn="auto" latinLnBrk="0" hangingPunct="1">
              <a:lnSpc>
                <a:spcPct val="100000"/>
              </a:lnSpc>
              <a:spcBef>
                <a:spcPts val="1000"/>
              </a:spcBef>
              <a:spcAft>
                <a:spcPts val="1200"/>
              </a:spcAft>
              <a:buClrTx/>
              <a:buSzTx/>
              <a:tabLst/>
              <a:defRPr/>
            </a:pPr>
            <a:r>
              <a:rPr lang="en-US" dirty="0"/>
              <a:t>Department and presenter name here</a:t>
            </a:r>
          </a:p>
        </p:txBody>
      </p:sp>
      <p:sp>
        <p:nvSpPr>
          <p:cNvPr id="2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3/5/2019</a:t>
            </a:fld>
            <a:endParaRPr lang="en-US" dirty="0"/>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545031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1"/>
          </p:nvPr>
        </p:nvSpPr>
        <p:spPr>
          <a:xfrm>
            <a:off x="838200" y="1838325"/>
            <a:ext cx="10515600" cy="377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DA1D971C-21EA-4BE4-B643-12FB5ADB6F32}" type="datetime1">
              <a:rPr lang="en-US" smtClean="0"/>
              <a:t>3/5/2019</a:t>
            </a:fld>
            <a:endParaRPr lang="en-US" dirty="0"/>
          </a:p>
        </p:txBody>
      </p:sp>
      <p:sp>
        <p:nvSpPr>
          <p:cNvPr id="13"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4"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924844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A317055-FCA8-4C35-BD82-DDB9B8FBEC17}" type="datetime1">
              <a:rPr lang="en-US" smtClean="0"/>
              <a:t>3/5/2019</a:t>
            </a:fld>
            <a:endParaRPr lang="en-US" dirty="0"/>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942689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5" name="Content Placeholder 4"/>
          <p:cNvSpPr>
            <a:spLocks noGrp="1"/>
          </p:cNvSpPr>
          <p:nvPr>
            <p:ph sz="quarter" idx="11"/>
          </p:nvPr>
        </p:nvSpPr>
        <p:spPr>
          <a:xfrm>
            <a:off x="838200" y="1838325"/>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F992B3D-C2B2-450A-A96E-5261C91CE8A4}" type="datetime1">
              <a:rPr lang="en-US" smtClean="0"/>
              <a:t>3/5/2019</a:t>
            </a:fld>
            <a:endParaRPr lang="en-US" dirty="0"/>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384725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B Cur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4" name="Content Placeholder 4"/>
          <p:cNvSpPr>
            <a:spLocks noGrp="1"/>
          </p:cNvSpPr>
          <p:nvPr>
            <p:ph sz="quarter" idx="11"/>
          </p:nvPr>
        </p:nvSpPr>
        <p:spPr>
          <a:xfrm>
            <a:off x="838200" y="1838325"/>
            <a:ext cx="10515600" cy="32576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A08F7D9-D59E-4240-AA11-4AEC9F384084}" type="datetime1">
              <a:rPr lang="en-US" smtClean="0"/>
              <a:t>3/5/2019</a:t>
            </a:fld>
            <a:endParaRPr lang="en-US" dirty="0"/>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8884593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6398803" y="1828800"/>
            <a:ext cx="4954997" cy="379744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9"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1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FB0F0C3-DBBF-41BB-9C0F-8C0E86DF377B}" type="datetime1">
              <a:rPr lang="en-US" smtClean="0"/>
              <a:t>3/5/2019</a:t>
            </a:fld>
            <a:endParaRPr lang="en-US" dirty="0"/>
          </a:p>
        </p:txBody>
      </p:sp>
      <p:sp>
        <p:nvSpPr>
          <p:cNvPr id="16"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7"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9673430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6"/>
          <p:cNvSpPr>
            <a:spLocks noGrp="1"/>
          </p:cNvSpPr>
          <p:nvPr>
            <p:ph sz="quarter" idx="12"/>
          </p:nvPr>
        </p:nvSpPr>
        <p:spPr>
          <a:xfrm>
            <a:off x="6398803" y="2654132"/>
            <a:ext cx="4954997" cy="2972117"/>
          </a:xfrm>
          <a:noFill/>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p:cNvSpPr>
            <a:spLocks noGrp="1"/>
          </p:cNvSpPr>
          <p:nvPr>
            <p:ph sz="quarter" idx="13"/>
          </p:nvPr>
        </p:nvSpPr>
        <p:spPr>
          <a:xfrm>
            <a:off x="838199" y="2654132"/>
            <a:ext cx="4954997" cy="2972117"/>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p:cNvSpPr>
            <a:spLocks noGrp="1"/>
          </p:cNvSpPr>
          <p:nvPr>
            <p:ph type="body" sz="quarter" idx="14" hasCustomPrompt="1"/>
          </p:nvPr>
        </p:nvSpPr>
        <p:spPr>
          <a:xfrm>
            <a:off x="6398802"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dirty="0"/>
              <a:t>Click to edit Master title style</a:t>
            </a:r>
          </a:p>
        </p:txBody>
      </p:sp>
      <p:sp>
        <p:nvSpPr>
          <p:cNvPr id="8" name="Text Placeholder 3"/>
          <p:cNvSpPr>
            <a:spLocks noGrp="1"/>
          </p:cNvSpPr>
          <p:nvPr>
            <p:ph type="body" sz="quarter" idx="15" hasCustomPrompt="1"/>
          </p:nvPr>
        </p:nvSpPr>
        <p:spPr>
          <a:xfrm>
            <a:off x="855038"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dirty="0"/>
              <a:t>Click to edit Master title style</a:t>
            </a:r>
          </a:p>
        </p:txBody>
      </p:sp>
      <p:sp>
        <p:nvSpPr>
          <p:cNvPr id="13"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DC1E3E-E3CD-4299-B00C-3DDCEDBC040A}" type="datetime1">
              <a:rPr lang="en-US" smtClean="0"/>
              <a:t>3/5/2019</a:t>
            </a:fld>
            <a:endParaRPr lang="en-US" dirty="0"/>
          </a:p>
        </p:txBody>
      </p:sp>
      <p:sp>
        <p:nvSpPr>
          <p:cNvPr id="14"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5"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42029975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030143"/>
            <a:ext cx="10515601" cy="1325563"/>
          </a:xfrm>
        </p:spPr>
        <p:txBody>
          <a:bodyPr/>
          <a:lstStyle>
            <a:lvl1pPr>
              <a:defRPr>
                <a:solidFill>
                  <a:schemeClr val="bg1"/>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EC5EDF3-A189-4AB1-8907-5616A1677EFE}" type="datetime1">
              <a:rPr lang="en-US" smtClean="0"/>
              <a:t>3/5/2019</a:t>
            </a:fld>
            <a:endParaRPr lang="en-US" dirty="0"/>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325383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endParaRPr lang="en-US" dirty="0"/>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latin typeface="Segoe UI" panose="020B0502040204020203" pitchFamily="34" charset="0"/>
                <a:ea typeface="Segoe UI" panose="020B0502040204020203" pitchFamily="34" charset="0"/>
                <a:cs typeface="Segoe UI" panose="020B0502040204020203" pitchFamily="34" charset="0"/>
              </a:defRPr>
            </a:lvl1pPr>
          </a:lstStyle>
          <a:p>
            <a:r>
              <a:rPr lang="en-US" dirty="0"/>
              <a:t>Click icon to add picture</a:t>
            </a:r>
          </a:p>
        </p:txBody>
      </p:sp>
      <p:sp>
        <p:nvSpPr>
          <p:cNvPr id="1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2CF2B1C-D339-4B39-99A3-9C9269834B47}" type="datetime1">
              <a:rPr lang="en-US" smtClean="0"/>
              <a:t>3/5/2019</a:t>
            </a:fld>
            <a:endParaRPr lang="en-US" dirty="0"/>
          </a:p>
        </p:txBody>
      </p:sp>
      <p:sp>
        <p:nvSpPr>
          <p:cNvPr id="1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u="none">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3851914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D776A959-9A1B-4687-8B09-B538ED62AF7E}" type="datetime1">
              <a:rPr lang="en-US" smtClean="0"/>
              <a:t>3/5/2019</a:t>
            </a:fld>
            <a:endParaRPr lang="en-US" dirty="0"/>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4148134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ontent B">
    <p:bg>
      <p:bgPr>
        <a:solidFill>
          <a:schemeClr val="accent1"/>
        </a:solidFill>
        <a:effectLst/>
      </p:bgPr>
    </p:bg>
    <p:spTree>
      <p:nvGrpSpPr>
        <p:cNvPr id="1" name=""/>
        <p:cNvGrpSpPr/>
        <p:nvPr/>
      </p:nvGrpSpPr>
      <p:grpSpPr>
        <a:xfrm>
          <a:off x="0" y="0"/>
          <a:ext cx="0" cy="0"/>
          <a:chOff x="0" y="0"/>
          <a:chExt cx="0" cy="0"/>
        </a:xfrm>
      </p:grpSpPr>
      <p:sp>
        <p:nvSpPr>
          <p:cNvPr id="5"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Click icon to add picture</a:t>
            </a:r>
          </a:p>
        </p:txBody>
      </p:sp>
      <p:sp>
        <p:nvSpPr>
          <p:cNvPr id="8" name="Title 1"/>
          <p:cNvSpPr>
            <a:spLocks noGrp="1"/>
          </p:cNvSpPr>
          <p:nvPr>
            <p:ph type="title"/>
          </p:nvPr>
        </p:nvSpPr>
        <p:spPr>
          <a:xfrm>
            <a:off x="838200" y="365125"/>
            <a:ext cx="4954996" cy="1325563"/>
          </a:xfrm>
        </p:spPr>
        <p:txBody>
          <a:bodyPr/>
          <a:lstStyle>
            <a:lvl1pPr>
              <a:defRPr>
                <a:solidFill>
                  <a:schemeClr val="bg2"/>
                </a:solidFill>
              </a:defRPr>
            </a:lvl1pPr>
          </a:lstStyle>
          <a:p>
            <a:r>
              <a:rPr lang="en-US"/>
              <a:t>Click to edit Master title style</a:t>
            </a:r>
            <a:endParaRPr lang="en-US" dirty="0"/>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C7A03E8-5071-426F-BBFC-806F39D27713}" type="datetime1">
              <a:rPr lang="en-US" smtClean="0"/>
              <a:t>3/5/2019</a:t>
            </a:fld>
            <a:endParaRPr lang="en-US" dirty="0"/>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31036446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ption with Content">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838198" y="1212760"/>
            <a:ext cx="4954589" cy="3313684"/>
          </a:xfrm>
        </p:spPr>
        <p:txBody>
          <a:bodyPr anchor="ctr"/>
          <a:lstStyle>
            <a:lvl1pPr marL="0" indent="0">
              <a:spcBef>
                <a:spcPts val="600"/>
              </a:spcBef>
              <a:spcAft>
                <a:spcPts val="600"/>
              </a:spcAft>
              <a:buNone/>
              <a:defRPr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lvl="0"/>
            <a:r>
              <a:rPr lang="en-US" dirty="0"/>
              <a:t>Click to insert text</a:t>
            </a:r>
          </a:p>
        </p:txBody>
      </p:sp>
      <p:sp>
        <p:nvSpPr>
          <p:cNvPr id="3" name="Content Placeholder 2"/>
          <p:cNvSpPr>
            <a:spLocks noGrp="1"/>
          </p:cNvSpPr>
          <p:nvPr>
            <p:ph sz="quarter" idx="16"/>
          </p:nvPr>
        </p:nvSpPr>
        <p:spPr>
          <a:xfrm>
            <a:off x="6431280" y="0"/>
            <a:ext cx="5760720" cy="6858000"/>
          </a:xfrm>
        </p:spPr>
        <p:txBody>
          <a:bodyPr/>
          <a:lstStyle/>
          <a:p>
            <a:pPr marL="228600" marR="0" lvl="0" indent="-228600" algn="l" defTabSz="914400" rtl="0" eaLnBrk="1" fontAlgn="auto" latinLnBrk="0" hangingPunct="1">
              <a:lnSpc>
                <a:spcPct val="100000"/>
              </a:lnSpc>
              <a:spcBef>
                <a:spcPts val="1000"/>
              </a:spcBef>
              <a:spcAft>
                <a:spcPts val="1200"/>
              </a:spcAft>
              <a:buClrTx/>
              <a:buSzTx/>
              <a:buFont typeface="Arial"/>
              <a:buNone/>
              <a:tabLst/>
              <a:defRPr/>
            </a:pPr>
            <a:r>
              <a:rPr lang="en-US"/>
              <a:t>Click to edit Master text styles</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D8C7E71-36C2-4ABA-AF3A-C398CA75BC22}" type="datetime1">
              <a:rPr lang="en-US" smtClean="0"/>
              <a:t>3/5/2019</a:t>
            </a:fld>
            <a:endParaRPr lang="en-US" dirty="0"/>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931036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s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endParaRPr lang="en-US" dirty="0"/>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lvl1pPr>
          </a:lstStyle>
          <a:p>
            <a:r>
              <a:rPr lang="en-US" dirty="0"/>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lvl1pPr>
          </a:lstStyle>
          <a:p>
            <a:r>
              <a:rPr lang="en-US" dirty="0"/>
              <a:t>Click icon to add picture</a:t>
            </a:r>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B54623B-B854-44BC-AF39-99FAFB9CA30B}" type="datetime1">
              <a:rPr lang="en-US" smtClean="0"/>
              <a:t>3/5/2019</a:t>
            </a:fld>
            <a:endParaRPr lang="en-US" dirty="0"/>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40257028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s with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lvl1pPr>
              <a:defRPr>
                <a:solidFill>
                  <a:schemeClr val="bg1"/>
                </a:solidFill>
              </a:defRPr>
            </a:lvl1pPr>
          </a:lstStyle>
          <a:p>
            <a:r>
              <a:rPr lang="en-US"/>
              <a:t>Click to edit Master title style</a:t>
            </a:r>
            <a:endParaRPr lang="en-US" dirty="0"/>
          </a:p>
        </p:txBody>
      </p:sp>
      <p:sp>
        <p:nvSpPr>
          <p:cNvPr id="4"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solidFill>
                  <a:schemeClr val="bg1"/>
                </a:solidFill>
              </a:defRPr>
            </a:lvl1pPr>
          </a:lstStyle>
          <a:p>
            <a:r>
              <a:rPr lang="en-US" dirty="0"/>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solidFill>
                  <a:schemeClr val="bg1"/>
                </a:solidFill>
              </a:defRPr>
            </a:lvl1pPr>
          </a:lstStyle>
          <a:p>
            <a:r>
              <a:rPr lang="en-US" dirty="0"/>
              <a:t>Click icon to add picture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86A9006-0F59-4A55-8631-B1034FE8F419}" type="datetime1">
              <a:rPr lang="en-US" smtClean="0"/>
              <a:t>3/5/2019</a:t>
            </a:fld>
            <a:endParaRPr lang="en-US" dirty="0"/>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9647094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Content(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lvl1pPr>
          </a:lstStyle>
          <a:p>
            <a:r>
              <a:rPr lang="en-US" dirty="0"/>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lvl1pPr>
          </a:lstStyle>
          <a:p>
            <a:r>
              <a:rPr lang="en-US" dirty="0"/>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lvl1pPr>
          </a:lstStyle>
          <a:p>
            <a:r>
              <a:rPr lang="en-US" dirty="0"/>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1000"/>
              </a:spcBef>
              <a:spcAft>
                <a:spcPts val="12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dirty="0"/>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dirty="0"/>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FD1F568-8353-4B90-9947-9AC553062B79}" type="datetime1">
              <a:rPr lang="en-US" smtClean="0"/>
              <a:t>3/5/2019</a:t>
            </a:fld>
            <a:endParaRPr lang="en-US" dirty="0"/>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3048271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with Content(3)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solidFill>
                  <a:schemeClr val="bg1"/>
                </a:solidFill>
              </a:defRPr>
            </a:lvl1pPr>
          </a:lstStyle>
          <a:p>
            <a:r>
              <a:rPr lang="en-US" dirty="0"/>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solidFill>
                  <a:schemeClr val="bg1"/>
                </a:solidFill>
              </a:defRPr>
            </a:lvl1pPr>
          </a:lstStyle>
          <a:p>
            <a:r>
              <a:rPr lang="en-US" dirty="0"/>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solidFill>
                  <a:schemeClr val="bg1"/>
                </a:solidFill>
              </a:defRPr>
            </a:lvl1pPr>
          </a:lstStyle>
          <a:p>
            <a:r>
              <a:rPr lang="en-US" dirty="0"/>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dirty="0"/>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dirty="0"/>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D85D91-1EBF-4DEB-BFAD-CC476E1CAD36}" type="datetime1">
              <a:rPr lang="en-US" smtClean="0"/>
              <a:t>3/5/2019</a:t>
            </a:fld>
            <a:endParaRPr lang="en-US" dirty="0"/>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3851562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C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196781" y="365125"/>
            <a:ext cx="4954996" cy="1325563"/>
          </a:xfrm>
        </p:spPr>
        <p:txBody>
          <a:bodyPr/>
          <a:lstStyle/>
          <a:p>
            <a:r>
              <a:rPr lang="en-US"/>
              <a:t>Click to edit Master title style</a:t>
            </a:r>
            <a:endParaRPr lang="en-US" dirty="0"/>
          </a:p>
        </p:txBody>
      </p:sp>
      <p:sp>
        <p:nvSpPr>
          <p:cNvPr id="5" name="Content Placeholder 6"/>
          <p:cNvSpPr>
            <a:spLocks noGrp="1"/>
          </p:cNvSpPr>
          <p:nvPr>
            <p:ph sz="quarter" idx="13"/>
          </p:nvPr>
        </p:nvSpPr>
        <p:spPr>
          <a:xfrm>
            <a:off x="6196780"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2"/>
          </p:nvPr>
        </p:nvSpPr>
        <p:spPr>
          <a:xfrm>
            <a:off x="6197456" y="6291608"/>
            <a:ext cx="1095411"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8C73B70-75CD-4A1E-8BB0-439AE3CA22C7}" type="datetime1">
              <a:rPr lang="en-US" smtClean="0"/>
              <a:t>3/5/2019</a:t>
            </a:fld>
            <a:endParaRPr lang="en-US" dirty="0"/>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9" name="Slide Number Placeholder 5"/>
          <p:cNvSpPr>
            <a:spLocks noGrp="1"/>
          </p:cNvSpPr>
          <p:nvPr>
            <p:ph type="sldNum" sz="quarter" idx="4"/>
          </p:nvPr>
        </p:nvSpPr>
        <p:spPr>
          <a:xfrm>
            <a:off x="7372152" y="6291608"/>
            <a:ext cx="425594"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4537953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with Caption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7" name="Text Placeholder 6"/>
          <p:cNvSpPr>
            <a:spLocks noGrp="1"/>
          </p:cNvSpPr>
          <p:nvPr>
            <p:ph type="body" sz="quarter" idx="20" hasCustomPrompt="1"/>
          </p:nvPr>
        </p:nvSpPr>
        <p:spPr>
          <a:xfrm>
            <a:off x="1606226" y="2555766"/>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8" name="Text Placeholder 6"/>
          <p:cNvSpPr>
            <a:spLocks noGrp="1"/>
          </p:cNvSpPr>
          <p:nvPr>
            <p:ph type="body" sz="quarter" idx="21" hasCustomPrompt="1"/>
          </p:nvPr>
        </p:nvSpPr>
        <p:spPr>
          <a:xfrm>
            <a:off x="5141859" y="2555765"/>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9" name="Text Placeholder 6"/>
          <p:cNvSpPr>
            <a:spLocks noGrp="1"/>
          </p:cNvSpPr>
          <p:nvPr>
            <p:ph type="body" sz="quarter" idx="22" hasCustomPrompt="1"/>
          </p:nvPr>
        </p:nvSpPr>
        <p:spPr>
          <a:xfrm>
            <a:off x="8677492" y="2555764"/>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5807C767-903A-414C-ACF4-866DEBBEE1E1}" type="datetime1">
              <a:rPr lang="en-US" smtClean="0"/>
              <a:t>3/5/2019</a:t>
            </a:fld>
            <a:endParaRPr lang="en-US" dirty="0"/>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39631501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2" name="Text Placeholder 6"/>
          <p:cNvSpPr>
            <a:spLocks noGrp="1"/>
          </p:cNvSpPr>
          <p:nvPr>
            <p:ph type="body" sz="quarter" idx="17" hasCustomPrompt="1"/>
          </p:nvPr>
        </p:nvSpPr>
        <p:spPr>
          <a:xfrm>
            <a:off x="838200" y="2270805"/>
            <a:ext cx="2668588" cy="547574"/>
          </a:xfrm>
        </p:spPr>
        <p:txBody>
          <a:bodyPr anchor="ctr">
            <a:normAutofit/>
          </a:bodyPr>
          <a:lstStyle>
            <a:lvl1pPr marL="0" indent="0">
              <a:buNone/>
              <a:defRPr sz="24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here</a:t>
            </a:r>
          </a:p>
        </p:txBody>
      </p:sp>
      <p:sp>
        <p:nvSpPr>
          <p:cNvPr id="23" name="Text Placeholder 6"/>
          <p:cNvSpPr>
            <a:spLocks noGrp="1"/>
          </p:cNvSpPr>
          <p:nvPr>
            <p:ph type="body" sz="quarter" idx="18" hasCustomPrompt="1"/>
          </p:nvPr>
        </p:nvSpPr>
        <p:spPr>
          <a:xfrm>
            <a:off x="838200" y="3387863"/>
            <a:ext cx="2668588" cy="547574"/>
          </a:xfrm>
        </p:spPr>
        <p:txBody>
          <a:bodyPr anchor="ctr">
            <a:normAutofit/>
          </a:bodyPr>
          <a:lstStyle>
            <a:lvl1pPr marL="0" indent="0">
              <a:buNone/>
              <a:defRPr sz="2400" baseline="0">
                <a:solidFill>
                  <a:schemeClr val="bg1"/>
                </a:solidFill>
              </a:defRPr>
            </a:lvl1pPr>
          </a:lstStyle>
          <a:p>
            <a:pPr lvl="0"/>
            <a:r>
              <a:rPr lang="en-US" dirty="0"/>
              <a:t>Title here</a:t>
            </a:r>
          </a:p>
        </p:txBody>
      </p:sp>
      <p:sp>
        <p:nvSpPr>
          <p:cNvPr id="24" name="Text Placeholder 6"/>
          <p:cNvSpPr>
            <a:spLocks noGrp="1"/>
          </p:cNvSpPr>
          <p:nvPr>
            <p:ph type="body" sz="quarter" idx="19" hasCustomPrompt="1"/>
          </p:nvPr>
        </p:nvSpPr>
        <p:spPr>
          <a:xfrm>
            <a:off x="838199" y="4504921"/>
            <a:ext cx="2668588" cy="547574"/>
          </a:xfrm>
        </p:spPr>
        <p:txBody>
          <a:bodyPr anchor="ctr">
            <a:normAutofit/>
          </a:bodyPr>
          <a:lstStyle>
            <a:lvl1pPr marL="0" indent="0">
              <a:buNone/>
              <a:defRPr sz="2400" baseline="0">
                <a:solidFill>
                  <a:schemeClr val="bg1"/>
                </a:solidFill>
              </a:defRPr>
            </a:lvl1pPr>
          </a:lstStyle>
          <a:p>
            <a:pPr lvl="0"/>
            <a:r>
              <a:rPr lang="en-US" dirty="0"/>
              <a:t>Title here</a:t>
            </a:r>
          </a:p>
        </p:txBody>
      </p:sp>
      <p:sp>
        <p:nvSpPr>
          <p:cNvPr id="25" name="Text Placeholder 6"/>
          <p:cNvSpPr>
            <a:spLocks noGrp="1"/>
          </p:cNvSpPr>
          <p:nvPr>
            <p:ph type="body" sz="quarter" idx="20" hasCustomPrompt="1"/>
          </p:nvPr>
        </p:nvSpPr>
        <p:spPr>
          <a:xfrm>
            <a:off x="4393018" y="2360689"/>
            <a:ext cx="6960782" cy="547574"/>
          </a:xfrm>
        </p:spPr>
        <p:txBody>
          <a:bodyPr anchor="ctr">
            <a:normAutofit/>
          </a:bodyPr>
          <a:lstStyle>
            <a:lvl1pPr marL="0" indent="0">
              <a:buNone/>
              <a:defRPr sz="2400" baseline="0">
                <a:solidFill>
                  <a:schemeClr val="bg1"/>
                </a:solidFill>
              </a:defRPr>
            </a:lvl1pPr>
          </a:lstStyle>
          <a:p>
            <a:pPr lvl="0"/>
            <a:r>
              <a:rPr lang="en-US" dirty="0"/>
              <a:t>Explain here</a:t>
            </a:r>
          </a:p>
        </p:txBody>
      </p:sp>
      <p:sp>
        <p:nvSpPr>
          <p:cNvPr id="26" name="Text Placeholder 6"/>
          <p:cNvSpPr>
            <a:spLocks noGrp="1"/>
          </p:cNvSpPr>
          <p:nvPr>
            <p:ph type="body" sz="quarter" idx="21" hasCustomPrompt="1"/>
          </p:nvPr>
        </p:nvSpPr>
        <p:spPr>
          <a:xfrm>
            <a:off x="4393018" y="3487382"/>
            <a:ext cx="6960782" cy="547574"/>
          </a:xfrm>
        </p:spPr>
        <p:txBody>
          <a:bodyPr anchor="ctr">
            <a:normAutofit/>
          </a:bodyPr>
          <a:lstStyle>
            <a:lvl1pPr marL="0" indent="0">
              <a:buNone/>
              <a:defRPr sz="2400" baseline="0">
                <a:solidFill>
                  <a:schemeClr val="bg1"/>
                </a:solidFill>
              </a:defRPr>
            </a:lvl1pPr>
          </a:lstStyle>
          <a:p>
            <a:pPr lvl="0"/>
            <a:r>
              <a:rPr lang="en-US" dirty="0"/>
              <a:t>Explain here</a:t>
            </a:r>
          </a:p>
        </p:txBody>
      </p:sp>
      <p:sp>
        <p:nvSpPr>
          <p:cNvPr id="27" name="Text Placeholder 6"/>
          <p:cNvSpPr>
            <a:spLocks noGrp="1"/>
          </p:cNvSpPr>
          <p:nvPr>
            <p:ph type="body" sz="quarter" idx="22" hasCustomPrompt="1"/>
          </p:nvPr>
        </p:nvSpPr>
        <p:spPr>
          <a:xfrm>
            <a:off x="4393018" y="4603767"/>
            <a:ext cx="6960782" cy="547574"/>
          </a:xfrm>
        </p:spPr>
        <p:txBody>
          <a:bodyPr anchor="ctr">
            <a:normAutofit/>
          </a:bodyPr>
          <a:lstStyle>
            <a:lvl1pPr marL="0" indent="0">
              <a:buNone/>
              <a:defRPr sz="2400" baseline="0">
                <a:solidFill>
                  <a:schemeClr val="bg1"/>
                </a:solidFill>
              </a:defRPr>
            </a:lvl1pPr>
          </a:lstStyle>
          <a:p>
            <a:pPr lvl="0"/>
            <a:r>
              <a:rPr lang="en-US" dirty="0"/>
              <a:t>Explain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E6CB594-587B-408F-8498-0FDC16E47627}" type="datetime1">
              <a:rPr lang="en-US" smtClean="0"/>
              <a:t>3/5/2019</a:t>
            </a:fld>
            <a:endParaRPr lang="en-US" dirty="0"/>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947187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03475"/>
            <a:ext cx="10515600" cy="1325563"/>
          </a:xfrm>
        </p:spPr>
        <p:txBody>
          <a:bodyPr/>
          <a:lstStyle>
            <a:lvl1pPr>
              <a:defRPr/>
            </a:lvl1pPr>
          </a:lstStyle>
          <a:p>
            <a:r>
              <a:rPr lang="en-US"/>
              <a:t>Click to edit Master title style</a:t>
            </a:r>
            <a:endParaRPr lang="en-US" dirty="0"/>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3/5/2019</a:t>
            </a:fld>
            <a:endParaRPr lang="en-US" dirty="0"/>
          </a:p>
        </p:txBody>
      </p:sp>
      <p:sp>
        <p:nvSpPr>
          <p:cNvPr id="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889206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5" name="Content Placeholder 4"/>
          <p:cNvSpPr>
            <a:spLocks noGrp="1"/>
          </p:cNvSpPr>
          <p:nvPr>
            <p:ph sz="quarter" idx="11"/>
          </p:nvPr>
        </p:nvSpPr>
        <p:spPr>
          <a:xfrm>
            <a:off x="838200" y="1838325"/>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AAE2830-C011-46B6-8480-2E91D33B3F14}" type="datetime1">
              <a:rPr lang="en-US" smtClean="0"/>
              <a:t>3/5/2019</a:t>
            </a:fld>
            <a:endParaRPr lang="en-US" dirty="0"/>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0368182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ame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err="1"/>
              <a:t>Name.name@email.email</a:t>
            </a:r>
            <a:r>
              <a:rPr lang="en-US" dirty="0"/>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a:t>Name here</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3/5/2019</a:t>
            </a:fld>
            <a:endParaRPr lang="en-US" dirty="0"/>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33658060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ame Card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err="1"/>
              <a:t>Name.name@email.email</a:t>
            </a:r>
            <a:r>
              <a:rPr lang="en-US" dirty="0"/>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aseline="0">
                <a:solidFill>
                  <a:schemeClr val="bg1"/>
                </a:solidFill>
                <a:latin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a:t>Name here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49424132-0D87-4B5A-8206-DC4B07EFCF8E}" type="datetime1">
              <a:rPr lang="en-US" smtClean="0"/>
              <a:t>3/5/2019</a:t>
            </a:fld>
            <a:endParaRPr lang="en-US" dirty="0"/>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0538408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with Log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179B642-FB32-464E-84E0-8E962A8B9AE8}" type="datetime1">
              <a:rPr lang="en-US" smtClean="0"/>
              <a:t>3/5/2019</a:t>
            </a:fld>
            <a:endParaRPr lang="en-US" dirty="0"/>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19484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0E2CEB8-D2BA-4C32-903D-15433C36A806}" type="datetime1">
              <a:rPr lang="en-US" smtClean="0"/>
              <a:t>3/5/2019</a:t>
            </a:fld>
            <a:endParaRPr lang="en-US" dirty="0"/>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35094918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melin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7"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8"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9"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20"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21" name="Text Placeholder 6"/>
          <p:cNvSpPr>
            <a:spLocks noGrp="1"/>
          </p:cNvSpPr>
          <p:nvPr>
            <p:ph type="body" sz="quarter" idx="20" hasCustomPrompt="1"/>
          </p:nvPr>
        </p:nvSpPr>
        <p:spPr>
          <a:xfrm>
            <a:off x="1089213"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2" name="Text Placeholder 6"/>
          <p:cNvSpPr>
            <a:spLocks noGrp="1"/>
          </p:cNvSpPr>
          <p:nvPr>
            <p:ph type="body" sz="quarter" idx="21" hasCustomPrompt="1"/>
          </p:nvPr>
        </p:nvSpPr>
        <p:spPr>
          <a:xfrm>
            <a:off x="3147704"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3" name="Text Placeholder 6"/>
          <p:cNvSpPr>
            <a:spLocks noGrp="1"/>
          </p:cNvSpPr>
          <p:nvPr>
            <p:ph type="body" sz="quarter" idx="22" hasCustomPrompt="1"/>
          </p:nvPr>
        </p:nvSpPr>
        <p:spPr>
          <a:xfrm>
            <a:off x="5289177"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4" name="Text Placeholder 6"/>
          <p:cNvSpPr>
            <a:spLocks noGrp="1"/>
          </p:cNvSpPr>
          <p:nvPr>
            <p:ph type="body" sz="quarter" idx="23" hasCustomPrompt="1"/>
          </p:nvPr>
        </p:nvSpPr>
        <p:spPr>
          <a:xfrm>
            <a:off x="7430650"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5" name="Text Placeholder 6"/>
          <p:cNvSpPr>
            <a:spLocks noGrp="1"/>
          </p:cNvSpPr>
          <p:nvPr>
            <p:ph type="body" sz="quarter" idx="24" hasCustomPrompt="1"/>
          </p:nvPr>
        </p:nvSpPr>
        <p:spPr>
          <a:xfrm>
            <a:off x="9486173" y="4187542"/>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6E13299-6D33-4D12-8497-96A5ACDC5113}" type="datetime1">
              <a:rPr lang="en-US" smtClean="0"/>
              <a:t>3/5/2019</a:t>
            </a:fld>
            <a:endParaRPr lang="en-US" dirty="0"/>
          </a:p>
        </p:txBody>
      </p:sp>
      <p:sp>
        <p:nvSpPr>
          <p:cNvPr id="2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2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0888737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meline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Oval 3"/>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0"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1"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2"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3"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21" name="Picture Placeholder 20"/>
          <p:cNvSpPr>
            <a:spLocks noGrp="1"/>
          </p:cNvSpPr>
          <p:nvPr>
            <p:ph type="pic" sz="quarter" idx="25"/>
          </p:nvPr>
        </p:nvSpPr>
        <p:spPr>
          <a:xfrm>
            <a:off x="1089025" y="4153459"/>
            <a:ext cx="1614488" cy="1346433"/>
          </a:xfrm>
        </p:spPr>
        <p:txBody>
          <a:bodyPr>
            <a:normAutofit/>
          </a:bodyPr>
          <a:lstStyle>
            <a:lvl1pPr marL="0" indent="0" algn="ctr">
              <a:buNone/>
              <a:defRPr sz="1400"/>
            </a:lvl1pPr>
          </a:lstStyle>
          <a:p>
            <a:r>
              <a:rPr lang="en-US" dirty="0"/>
              <a:t>Click icon to add picture</a:t>
            </a:r>
          </a:p>
        </p:txBody>
      </p:sp>
      <p:sp>
        <p:nvSpPr>
          <p:cNvPr id="22" name="Picture Placeholder 20"/>
          <p:cNvSpPr>
            <a:spLocks noGrp="1"/>
          </p:cNvSpPr>
          <p:nvPr>
            <p:ph type="pic" sz="quarter" idx="26"/>
          </p:nvPr>
        </p:nvSpPr>
        <p:spPr>
          <a:xfrm>
            <a:off x="3144736" y="2021640"/>
            <a:ext cx="1614488" cy="1346433"/>
          </a:xfrm>
        </p:spPr>
        <p:txBody>
          <a:bodyPr>
            <a:normAutofit/>
          </a:bodyPr>
          <a:lstStyle>
            <a:lvl1pPr marL="0" indent="0" algn="ctr">
              <a:buNone/>
              <a:defRPr sz="1400"/>
            </a:lvl1pPr>
          </a:lstStyle>
          <a:p>
            <a:r>
              <a:rPr lang="en-US" dirty="0"/>
              <a:t>Click icon to add picture</a:t>
            </a:r>
          </a:p>
        </p:txBody>
      </p:sp>
      <p:sp>
        <p:nvSpPr>
          <p:cNvPr id="23" name="Picture Placeholder 20"/>
          <p:cNvSpPr>
            <a:spLocks noGrp="1"/>
          </p:cNvSpPr>
          <p:nvPr>
            <p:ph type="pic" sz="quarter" idx="27"/>
          </p:nvPr>
        </p:nvSpPr>
        <p:spPr>
          <a:xfrm>
            <a:off x="5289177" y="4183285"/>
            <a:ext cx="1614488" cy="1346433"/>
          </a:xfrm>
        </p:spPr>
        <p:txBody>
          <a:bodyPr>
            <a:normAutofit/>
          </a:bodyPr>
          <a:lstStyle>
            <a:lvl1pPr marL="0" indent="0" algn="ctr">
              <a:buNone/>
              <a:defRPr sz="1400"/>
            </a:lvl1pPr>
          </a:lstStyle>
          <a:p>
            <a:r>
              <a:rPr lang="en-US" dirty="0"/>
              <a:t>Click icon to add picture</a:t>
            </a:r>
          </a:p>
        </p:txBody>
      </p:sp>
      <p:sp>
        <p:nvSpPr>
          <p:cNvPr id="24" name="Picture Placeholder 20"/>
          <p:cNvSpPr>
            <a:spLocks noGrp="1"/>
          </p:cNvSpPr>
          <p:nvPr>
            <p:ph type="pic" sz="quarter" idx="28"/>
          </p:nvPr>
        </p:nvSpPr>
        <p:spPr>
          <a:xfrm>
            <a:off x="7342574" y="2021640"/>
            <a:ext cx="1614488" cy="1346433"/>
          </a:xfrm>
        </p:spPr>
        <p:txBody>
          <a:bodyPr>
            <a:normAutofit/>
          </a:bodyPr>
          <a:lstStyle>
            <a:lvl1pPr marL="0" indent="0" algn="ctr">
              <a:buNone/>
              <a:defRPr sz="1400"/>
            </a:lvl1pPr>
          </a:lstStyle>
          <a:p>
            <a:r>
              <a:rPr lang="en-US" dirty="0"/>
              <a:t>Click icon to add picture</a:t>
            </a:r>
          </a:p>
        </p:txBody>
      </p:sp>
      <p:sp>
        <p:nvSpPr>
          <p:cNvPr id="26" name="Picture Placeholder 20"/>
          <p:cNvSpPr>
            <a:spLocks noGrp="1"/>
          </p:cNvSpPr>
          <p:nvPr>
            <p:ph type="pic" sz="quarter" idx="29"/>
          </p:nvPr>
        </p:nvSpPr>
        <p:spPr>
          <a:xfrm>
            <a:off x="9486173" y="4153458"/>
            <a:ext cx="1614488" cy="1346433"/>
          </a:xfrm>
        </p:spPr>
        <p:txBody>
          <a:bodyPr>
            <a:normAutofit/>
          </a:bodyPr>
          <a:lstStyle>
            <a:lvl1pPr marL="0" indent="0" algn="ctr">
              <a:buNone/>
              <a:defRPr sz="1400"/>
            </a:lvl1pPr>
          </a:lstStyle>
          <a:p>
            <a:r>
              <a:rPr lang="en-US" dirty="0"/>
              <a:t>Click icon to add picture</a:t>
            </a:r>
          </a:p>
        </p:txBody>
      </p:sp>
      <p:sp>
        <p:nvSpPr>
          <p:cNvPr id="2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609618E-8EB9-4784-B49E-CD9F36CA76B6}" type="datetime1">
              <a:rPr lang="en-US" smtClean="0"/>
              <a:t>3/5/2019</a:t>
            </a:fld>
            <a:endParaRPr lang="en-US" dirty="0"/>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113612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B Cur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4" name="Content Placeholder 4"/>
          <p:cNvSpPr>
            <a:spLocks noGrp="1"/>
          </p:cNvSpPr>
          <p:nvPr>
            <p:ph sz="quarter" idx="11"/>
          </p:nvPr>
        </p:nvSpPr>
        <p:spPr>
          <a:xfrm>
            <a:off x="838200" y="1838325"/>
            <a:ext cx="10515600" cy="32576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D25A176-D1C2-440E-9B75-40BBBEA468B3}" type="datetime1">
              <a:rPr lang="en-US" smtClean="0"/>
              <a:t>3/5/2019</a:t>
            </a:fld>
            <a:endParaRPr lang="en-US" dirty="0"/>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50314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6398803" y="1828800"/>
            <a:ext cx="4954997" cy="379744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9"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943908" y="5970521"/>
            <a:ext cx="427476" cy="543402"/>
          </a:xfrm>
          <a:prstGeom prst="rect">
            <a:avLst/>
          </a:prstGeom>
        </p:spPr>
      </p:pic>
      <p:sp>
        <p:nvSpPr>
          <p:cNvPr id="1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C8FF57C-83B4-4900-94BB-2B127B5E73CB}" type="datetime1">
              <a:rPr lang="en-US" smtClean="0"/>
              <a:t>3/5/2019</a:t>
            </a:fld>
            <a:endParaRPr lang="en-US" dirty="0"/>
          </a:p>
        </p:txBody>
      </p:sp>
      <p:sp>
        <p:nvSpPr>
          <p:cNvPr id="16"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7"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124461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6"/>
          <p:cNvSpPr>
            <a:spLocks noGrp="1"/>
          </p:cNvSpPr>
          <p:nvPr>
            <p:ph sz="quarter" idx="12"/>
          </p:nvPr>
        </p:nvSpPr>
        <p:spPr>
          <a:xfrm>
            <a:off x="6398803" y="2654132"/>
            <a:ext cx="4954997" cy="2972117"/>
          </a:xfrm>
          <a:noFill/>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p:cNvSpPr>
            <a:spLocks noGrp="1"/>
          </p:cNvSpPr>
          <p:nvPr>
            <p:ph sz="quarter" idx="13"/>
          </p:nvPr>
        </p:nvSpPr>
        <p:spPr>
          <a:xfrm>
            <a:off x="838199" y="2654132"/>
            <a:ext cx="4954997" cy="2972117"/>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p:cNvSpPr>
            <a:spLocks noGrp="1"/>
          </p:cNvSpPr>
          <p:nvPr>
            <p:ph type="body" sz="quarter" idx="14" hasCustomPrompt="1"/>
          </p:nvPr>
        </p:nvSpPr>
        <p:spPr>
          <a:xfrm>
            <a:off x="6398802"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dirty="0"/>
              <a:t>Click to edit Master title style</a:t>
            </a:r>
          </a:p>
        </p:txBody>
      </p:sp>
      <p:sp>
        <p:nvSpPr>
          <p:cNvPr id="8" name="Text Placeholder 3"/>
          <p:cNvSpPr>
            <a:spLocks noGrp="1"/>
          </p:cNvSpPr>
          <p:nvPr>
            <p:ph type="body" sz="quarter" idx="15" hasCustomPrompt="1"/>
          </p:nvPr>
        </p:nvSpPr>
        <p:spPr>
          <a:xfrm>
            <a:off x="855038"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dirty="0"/>
              <a:t>Click to edit Master title style</a:t>
            </a:r>
          </a:p>
        </p:txBody>
      </p:sp>
      <p:sp>
        <p:nvSpPr>
          <p:cNvPr id="13"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4BF2093E-759F-4498-9273-C26657C07B83}" type="datetime1">
              <a:rPr lang="en-US" smtClean="0"/>
              <a:t>3/5/2019</a:t>
            </a:fld>
            <a:endParaRPr lang="en-US" dirty="0"/>
          </a:p>
        </p:txBody>
      </p:sp>
      <p:sp>
        <p:nvSpPr>
          <p:cNvPr id="14"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5"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3329488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030143"/>
            <a:ext cx="10515601" cy="1325563"/>
          </a:xfrm>
        </p:spPr>
        <p:txBody>
          <a:bodyPr/>
          <a:lstStyle>
            <a:lvl1pPr>
              <a:defRPr>
                <a:solidFill>
                  <a:schemeClr val="bg1"/>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A1EF297-BBBA-4AB6-8BF6-1D37C4B1719C}" type="datetime1">
              <a:rPr lang="en-US" smtClean="0"/>
              <a:t>3/5/2019</a:t>
            </a:fld>
            <a:endParaRPr lang="en-US" dirty="0"/>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58824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267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9E721BA-2CC0-42D2-8D8D-C97CB45D9493}" type="datetime1">
              <a:rPr lang="en-US" smtClean="0"/>
              <a:t>3/5/2019</a:t>
            </a:fld>
            <a:endParaRPr lang="en-US" dirty="0"/>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764034938"/>
      </p:ext>
    </p:extLst>
  </p:cSld>
  <p:clrMap bg1="lt1" tx1="dk1" bg2="lt2" tx2="dk2" accent1="accent1" accent2="accent2" accent3="accent3" accent4="accent4" accent5="accent5" accent6="accent6" hlink="hlink" folHlink="folHlink"/>
  <p:sldLayoutIdLst>
    <p:sldLayoutId id="2147483654" r:id="rId1"/>
    <p:sldLayoutId id="2147483656" r:id="rId2"/>
    <p:sldLayoutId id="2147483658" r:id="rId3"/>
    <p:sldLayoutId id="2147483680" r:id="rId4"/>
    <p:sldLayoutId id="2147483670" r:id="rId5"/>
    <p:sldLayoutId id="2147483673" r:id="rId6"/>
    <p:sldLayoutId id="2147483659" r:id="rId7"/>
    <p:sldLayoutId id="2147483677" r:id="rId8"/>
    <p:sldLayoutId id="2147483655" r:id="rId9"/>
    <p:sldLayoutId id="2147483661" r:id="rId10"/>
    <p:sldLayoutId id="2147483669" r:id="rId11"/>
    <p:sldLayoutId id="2147483666" r:id="rId12"/>
    <p:sldLayoutId id="2147483664" r:id="rId13"/>
    <p:sldLayoutId id="2147483671" r:id="rId14"/>
    <p:sldLayoutId id="2147483662" r:id="rId15"/>
    <p:sldLayoutId id="2147483672" r:id="rId16"/>
    <p:sldLayoutId id="2147483674" r:id="rId17"/>
    <p:sldLayoutId id="2147483675" r:id="rId18"/>
    <p:sldLayoutId id="2147483663" r:id="rId19"/>
    <p:sldLayoutId id="2147483681" r:id="rId20"/>
    <p:sldLayoutId id="2147483665" r:id="rId21"/>
    <p:sldLayoutId id="2147483676" r:id="rId22"/>
    <p:sldLayoutId id="2147483679" r:id="rId23"/>
    <p:sldLayoutId id="2147483678" r:id="rId24"/>
    <p:sldLayoutId id="2147483667" r:id="rId25"/>
    <p:sldLayoutId id="2147483668" r:id="rId26"/>
    <p:sldLayoutId id="2147483682" r:id="rId27"/>
    <p:sldLayoutId id="2147483710" r:id="rId28"/>
    <p:sldLayoutId id="2147483711" r:id="rId29"/>
  </p:sldLayoutIdLst>
  <p:hf hdr="0" dt="0"/>
  <p:txStyles>
    <p:title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p:titleStyle>
    <p:body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267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3/5/2019</a:t>
            </a:fld>
            <a:endParaRPr lang="en-US" dirty="0"/>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30519280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p:titleStyle>
    <p:body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53.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53.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hyperlink" Target="mailto:Leah.Hiniker@Hennepin.us"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9.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hyperlink" Target="mailto:Jennifer.Buck@rsparch.com"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3.xml"/><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503" y="4697932"/>
            <a:ext cx="10515600" cy="533949"/>
          </a:xfrm>
        </p:spPr>
        <p:txBody>
          <a:bodyPr>
            <a:noAutofit/>
          </a:bodyPr>
          <a:lstStyle/>
          <a:p>
            <a:r>
              <a:rPr lang="en-US" sz="3600" dirty="0"/>
              <a:t>Sustainability:  Energy Conservation Efforts</a:t>
            </a:r>
          </a:p>
        </p:txBody>
      </p:sp>
      <p:sp>
        <p:nvSpPr>
          <p:cNvPr id="4" name="Text Placeholder 3"/>
          <p:cNvSpPr>
            <a:spLocks noGrp="1"/>
          </p:cNvSpPr>
          <p:nvPr>
            <p:ph type="body" sz="quarter" idx="12"/>
          </p:nvPr>
        </p:nvSpPr>
        <p:spPr/>
        <p:txBody>
          <a:bodyPr/>
          <a:lstStyle/>
          <a:p>
            <a:r>
              <a:rPr lang="en-US" dirty="0"/>
              <a:t>Leah Hiniker, Facility Services Hennepin County</a:t>
            </a:r>
          </a:p>
        </p:txBody>
      </p:sp>
      <p:sp>
        <p:nvSpPr>
          <p:cNvPr id="5" name="Footer Placeholder 4"/>
          <p:cNvSpPr>
            <a:spLocks noGrp="1"/>
          </p:cNvSpPr>
          <p:nvPr>
            <p:ph type="ftr" sz="quarter" idx="3"/>
          </p:nvPr>
        </p:nvSpPr>
        <p:spPr/>
        <p:txBody>
          <a:bodyPr/>
          <a:lstStyle/>
          <a:p>
            <a:r>
              <a:rPr lang="en-US" dirty="0"/>
              <a:t>Hennepin County</a:t>
            </a:r>
          </a:p>
        </p:txBody>
      </p:sp>
      <p:sp>
        <p:nvSpPr>
          <p:cNvPr id="7" name="TextBox 6"/>
          <p:cNvSpPr txBox="1"/>
          <p:nvPr/>
        </p:nvSpPr>
        <p:spPr>
          <a:xfrm>
            <a:off x="12469090" y="139407"/>
            <a:ext cx="4028209" cy="3139321"/>
          </a:xfrm>
          <a:prstGeom prst="rect">
            <a:avLst/>
          </a:prstGeom>
          <a:noFill/>
        </p:spPr>
        <p:txBody>
          <a:bodyPr wrap="square" rtlCol="0">
            <a:spAutoFit/>
          </a:bodyPr>
          <a:lstStyle/>
          <a:p>
            <a:r>
              <a:rPr lang="en-US" b="1" dirty="0">
                <a:latin typeface="Myriad Pro" charset="0"/>
                <a:ea typeface="Myriad Pro" charset="0"/>
                <a:cs typeface="Myriad Pro" charset="0"/>
              </a:rPr>
              <a:t>How to set your image in the placeholder</a:t>
            </a:r>
          </a:p>
          <a:p>
            <a:pPr marL="285750" indent="-285750">
              <a:buFontTx/>
              <a:buChar char="-"/>
            </a:pPr>
            <a:r>
              <a:rPr lang="en-US" dirty="0">
                <a:latin typeface="Myriad Pro" charset="0"/>
                <a:ea typeface="Myriad Pro" charset="0"/>
                <a:cs typeface="Myriad Pro" charset="0"/>
              </a:rPr>
              <a:t>Right click image and select “format picture”</a:t>
            </a:r>
          </a:p>
          <a:p>
            <a:pPr marL="285750" indent="-285750">
              <a:buFontTx/>
              <a:buChar char="-"/>
            </a:pPr>
            <a:r>
              <a:rPr lang="en-US" dirty="0">
                <a:latin typeface="Myriad Pro" charset="0"/>
                <a:ea typeface="Myriad Pro" charset="0"/>
                <a:cs typeface="Myriad Pro" charset="0"/>
              </a:rPr>
              <a:t>Select “Picture” tab</a:t>
            </a:r>
          </a:p>
          <a:p>
            <a:pPr marL="285750" indent="-285750">
              <a:buFontTx/>
              <a:buChar char="-"/>
            </a:pPr>
            <a:r>
              <a:rPr lang="en-US" dirty="0">
                <a:latin typeface="Myriad Pro" charset="0"/>
                <a:ea typeface="Myriad Pro" charset="0"/>
                <a:cs typeface="Myriad Pro" charset="0"/>
              </a:rPr>
              <a:t>Select Crop from the drop down menu</a:t>
            </a:r>
          </a:p>
          <a:p>
            <a:pPr marL="285750" indent="-285750">
              <a:buFontTx/>
              <a:buChar char="-"/>
            </a:pPr>
            <a:r>
              <a:rPr lang="en-US" dirty="0">
                <a:latin typeface="Myriad Pro" charset="0"/>
                <a:ea typeface="Myriad Pro" charset="0"/>
                <a:cs typeface="Myriad Pro" charset="0"/>
              </a:rPr>
              <a:t>Under Picture Position, use the Offset X and Offset Y to position your image within the frame</a:t>
            </a:r>
          </a:p>
          <a:p>
            <a:pPr marL="285750" indent="-285750">
              <a:buFontTx/>
              <a:buChar char="-"/>
            </a:pPr>
            <a:r>
              <a:rPr lang="en-US" dirty="0">
                <a:latin typeface="Myriad Pro" charset="0"/>
                <a:ea typeface="Myriad Pro" charset="0"/>
                <a:cs typeface="Myriad Pro" charset="0"/>
              </a:rPr>
              <a:t>delete this when no longer needed</a:t>
            </a:r>
          </a:p>
        </p:txBody>
      </p:sp>
      <p:sp>
        <p:nvSpPr>
          <p:cNvPr id="6" name="Slide Number Placeholder 5"/>
          <p:cNvSpPr>
            <a:spLocks noGrp="1"/>
          </p:cNvSpPr>
          <p:nvPr>
            <p:ph type="sldNum" sz="quarter" idx="4"/>
          </p:nvPr>
        </p:nvSpPr>
        <p:spPr/>
        <p:txBody>
          <a:bodyPr/>
          <a:lstStyle/>
          <a:p>
            <a:fld id="{86EE7409-6A40-4D5F-9523-C70A03FE5356}" type="slidenum">
              <a:rPr lang="en-US" smtClean="0"/>
              <a:pPr/>
              <a:t>1</a:t>
            </a:fld>
            <a:endParaRPr lang="en-US" dirty="0"/>
          </a:p>
        </p:txBody>
      </p:sp>
      <p:sp>
        <p:nvSpPr>
          <p:cNvPr id="8" name="Date Placeholder 7"/>
          <p:cNvSpPr>
            <a:spLocks noGrp="1"/>
          </p:cNvSpPr>
          <p:nvPr>
            <p:ph type="dt" sz="half" idx="2"/>
          </p:nvPr>
        </p:nvSpPr>
        <p:spPr>
          <a:xfrm>
            <a:off x="4581526" y="6291608"/>
            <a:ext cx="1174696" cy="365125"/>
          </a:xfrm>
        </p:spPr>
        <p:txBody>
          <a:bodyPr/>
          <a:lstStyle/>
          <a:p>
            <a:r>
              <a:rPr lang="en-US" dirty="0"/>
              <a:t>March 6, 2019</a:t>
            </a:r>
          </a:p>
        </p:txBody>
      </p:sp>
      <p:pic>
        <p:nvPicPr>
          <p:cNvPr id="10" name="Picture Placeholder 9"/>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1875" b="21875"/>
          <a:stretch>
            <a:fillRect/>
          </a:stretch>
        </p:blipFill>
        <p:spPr/>
      </p:pic>
    </p:spTree>
    <p:extLst>
      <p:ext uri="{BB962C8B-B14F-4D97-AF65-F5344CB8AC3E}">
        <p14:creationId xmlns:p14="http://schemas.microsoft.com/office/powerpoint/2010/main" val="2108210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dirty="0" err="1"/>
              <a:t>EmPower</a:t>
            </a:r>
            <a:r>
              <a:rPr lang="en-US" dirty="0"/>
              <a:t> Employee Behavior Campaign</a:t>
            </a:r>
          </a:p>
        </p:txBody>
      </p:sp>
      <p:sp>
        <p:nvSpPr>
          <p:cNvPr id="11" name="Rectangle 10"/>
          <p:cNvSpPr/>
          <p:nvPr/>
        </p:nvSpPr>
        <p:spPr>
          <a:xfrm>
            <a:off x="6471464" y="1501887"/>
            <a:ext cx="4188179" cy="1292662"/>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Lightbulb exchange:</a:t>
            </a:r>
          </a:p>
          <a:p>
            <a:pPr marL="742950" lvl="1"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Replaced 517 lightbulbs</a:t>
            </a:r>
          </a:p>
          <a:p>
            <a:pPr marL="742950" lvl="1"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Saving 30,000 kWh annually</a:t>
            </a:r>
          </a:p>
        </p:txBody>
      </p:sp>
      <p:pic>
        <p:nvPicPr>
          <p:cNvPr id="2" name="Picture 1"/>
          <p:cNvPicPr>
            <a:picLocks noChangeAspect="1"/>
          </p:cNvPicPr>
          <p:nvPr/>
        </p:nvPicPr>
        <p:blipFill>
          <a:blip r:embed="rId3"/>
          <a:stretch>
            <a:fillRect/>
          </a:stretch>
        </p:blipFill>
        <p:spPr>
          <a:xfrm>
            <a:off x="6471464" y="3029803"/>
            <a:ext cx="5245039" cy="3326001"/>
          </a:xfrm>
          <a:prstGeom prst="rect">
            <a:avLst/>
          </a:prstGeom>
        </p:spPr>
      </p:pic>
      <p:pic>
        <p:nvPicPr>
          <p:cNvPr id="4" name="Picture 3"/>
          <p:cNvPicPr>
            <a:picLocks noChangeAspect="1"/>
          </p:cNvPicPr>
          <p:nvPr/>
        </p:nvPicPr>
        <p:blipFill>
          <a:blip r:embed="rId4"/>
          <a:stretch>
            <a:fillRect/>
          </a:stretch>
        </p:blipFill>
        <p:spPr>
          <a:xfrm>
            <a:off x="1014838" y="1501887"/>
            <a:ext cx="4403323" cy="2579829"/>
          </a:xfrm>
          <a:prstGeom prst="rect">
            <a:avLst/>
          </a:prstGeom>
        </p:spPr>
      </p:pic>
      <p:sp>
        <p:nvSpPr>
          <p:cNvPr id="10" name="Rectangle 9"/>
          <p:cNvSpPr/>
          <p:nvPr/>
        </p:nvSpPr>
        <p:spPr>
          <a:xfrm>
            <a:off x="1014838" y="4370191"/>
            <a:ext cx="4188179" cy="1292662"/>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Plug in timers:</a:t>
            </a:r>
          </a:p>
          <a:p>
            <a:pPr marL="742950" lvl="1"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Turns off plug loads via timer</a:t>
            </a:r>
          </a:p>
          <a:p>
            <a:pPr marL="742950" lvl="1"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52 timers installed</a:t>
            </a:r>
          </a:p>
        </p:txBody>
      </p:sp>
    </p:spTree>
    <p:extLst>
      <p:ext uri="{BB962C8B-B14F-4D97-AF65-F5344CB8AC3E}">
        <p14:creationId xmlns:p14="http://schemas.microsoft.com/office/powerpoint/2010/main" val="2081742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dirty="0"/>
              <a:t>IT and Data Center</a:t>
            </a:r>
          </a:p>
        </p:txBody>
      </p:sp>
      <p:sp>
        <p:nvSpPr>
          <p:cNvPr id="11" name="Rectangle 10"/>
          <p:cNvSpPr/>
          <p:nvPr/>
        </p:nvSpPr>
        <p:spPr>
          <a:xfrm>
            <a:off x="5584274" y="1475225"/>
            <a:ext cx="5101923" cy="1677382"/>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Data center:</a:t>
            </a:r>
          </a:p>
          <a:p>
            <a:pPr marL="742950" lvl="1"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LED Lighting and occupancy sensors</a:t>
            </a:r>
          </a:p>
          <a:p>
            <a:pPr marL="742950" lvl="1"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Hot/cold isle technology</a:t>
            </a:r>
          </a:p>
          <a:p>
            <a:pPr marL="742950" lvl="1"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Dry coolers</a:t>
            </a:r>
          </a:p>
        </p:txBody>
      </p:sp>
      <p:sp>
        <p:nvSpPr>
          <p:cNvPr id="10" name="Rectangle 9"/>
          <p:cNvSpPr/>
          <p:nvPr/>
        </p:nvSpPr>
        <p:spPr>
          <a:xfrm>
            <a:off x="1014838" y="4370191"/>
            <a:ext cx="4188179" cy="1600438"/>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Computers:</a:t>
            </a:r>
          </a:p>
          <a:p>
            <a:pPr marL="742950" lvl="1"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Energy Star rated laptops</a:t>
            </a:r>
          </a:p>
          <a:p>
            <a:pPr marL="742950" lvl="1"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Automatic sleep mode on monitors</a:t>
            </a:r>
          </a:p>
        </p:txBody>
      </p:sp>
      <p:pic>
        <p:nvPicPr>
          <p:cNvPr id="3" name="Picture 2"/>
          <p:cNvPicPr>
            <a:picLocks noChangeAspect="1"/>
          </p:cNvPicPr>
          <p:nvPr/>
        </p:nvPicPr>
        <p:blipFill>
          <a:blip r:embed="rId3"/>
          <a:stretch>
            <a:fillRect/>
          </a:stretch>
        </p:blipFill>
        <p:spPr>
          <a:xfrm>
            <a:off x="841977" y="1344514"/>
            <a:ext cx="3661784" cy="2723260"/>
          </a:xfrm>
          <a:prstGeom prst="rect">
            <a:avLst/>
          </a:prstGeom>
        </p:spPr>
      </p:pic>
      <p:pic>
        <p:nvPicPr>
          <p:cNvPr id="5" name="Picture 4"/>
          <p:cNvPicPr>
            <a:picLocks noChangeAspect="1"/>
          </p:cNvPicPr>
          <p:nvPr/>
        </p:nvPicPr>
        <p:blipFill>
          <a:blip r:embed="rId4"/>
          <a:stretch>
            <a:fillRect/>
          </a:stretch>
        </p:blipFill>
        <p:spPr>
          <a:xfrm>
            <a:off x="5529246" y="3414617"/>
            <a:ext cx="6072613" cy="3083920"/>
          </a:xfrm>
          <a:prstGeom prst="rect">
            <a:avLst/>
          </a:prstGeom>
        </p:spPr>
      </p:pic>
    </p:spTree>
    <p:extLst>
      <p:ext uri="{BB962C8B-B14F-4D97-AF65-F5344CB8AC3E}">
        <p14:creationId xmlns:p14="http://schemas.microsoft.com/office/powerpoint/2010/main" val="2021161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88611" y="1357372"/>
            <a:ext cx="4188179" cy="2062103"/>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Solar Array:</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Medina Public Works - 2009</a:t>
            </a:r>
          </a:p>
          <a:p>
            <a:pPr marL="742950" lvl="1"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80 kW solar array</a:t>
            </a:r>
          </a:p>
          <a:p>
            <a:pPr marL="742950" lvl="1"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528 modules at 185 watts </a:t>
            </a:r>
          </a:p>
          <a:p>
            <a:pPr marL="742950" lvl="1" indent="-285750">
              <a:spcAft>
                <a:spcPts val="600"/>
              </a:spcAft>
              <a:buFont typeface="Arial" panose="020B0604020202020204" pitchFamily="34" charset="0"/>
              <a:buChar char="•"/>
            </a:pPr>
            <a:endParaRPr lang="en-US" sz="2000" dirty="0">
              <a:latin typeface="Segoe UI" panose="020B0502040204020203" pitchFamily="34" charset="0"/>
              <a:cs typeface="Segoe UI" panose="020B0502040204020203" pitchFamily="34" charset="0"/>
            </a:endParaRPr>
          </a:p>
        </p:txBody>
      </p:sp>
      <p:sp>
        <p:nvSpPr>
          <p:cNvPr id="1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dirty="0"/>
              <a:t>Renewables</a:t>
            </a:r>
          </a:p>
        </p:txBody>
      </p:sp>
      <p:pic>
        <p:nvPicPr>
          <p:cNvPr id="2" name="Picture 1"/>
          <p:cNvPicPr>
            <a:picLocks noChangeAspect="1"/>
          </p:cNvPicPr>
          <p:nvPr/>
        </p:nvPicPr>
        <p:blipFill>
          <a:blip r:embed="rId3"/>
          <a:stretch>
            <a:fillRect/>
          </a:stretch>
        </p:blipFill>
        <p:spPr>
          <a:xfrm>
            <a:off x="988611" y="3282995"/>
            <a:ext cx="4381073" cy="3281576"/>
          </a:xfrm>
          <a:prstGeom prst="rect">
            <a:avLst/>
          </a:prstGeom>
        </p:spPr>
      </p:pic>
      <p:sp>
        <p:nvSpPr>
          <p:cNvPr id="13" name="Rectangle 12"/>
          <p:cNvSpPr/>
          <p:nvPr/>
        </p:nvSpPr>
        <p:spPr>
          <a:xfrm>
            <a:off x="6668276" y="4183655"/>
            <a:ext cx="4461621" cy="2062103"/>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Community Solar Gardens:</a:t>
            </a:r>
          </a:p>
          <a:p>
            <a:pPr marL="742950" lvl="1"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10 solar arrays</a:t>
            </a:r>
          </a:p>
          <a:p>
            <a:pPr marL="742950" lvl="1"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4,067 kW solar load</a:t>
            </a:r>
          </a:p>
          <a:p>
            <a:pPr marL="742950" lvl="1"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10% electricity load</a:t>
            </a:r>
          </a:p>
          <a:p>
            <a:pPr marL="742950" lvl="1" indent="-285750">
              <a:spcAft>
                <a:spcPts val="600"/>
              </a:spcAft>
              <a:buFont typeface="Arial" panose="020B0604020202020204" pitchFamily="34" charset="0"/>
              <a:buChar char="•"/>
            </a:pPr>
            <a:endParaRPr lang="en-US" sz="2000" dirty="0">
              <a:latin typeface="Segoe UI" panose="020B0502040204020203" pitchFamily="34" charset="0"/>
              <a:cs typeface="Segoe UI" panose="020B0502040204020203" pitchFamily="34" charset="0"/>
            </a:endParaRPr>
          </a:p>
        </p:txBody>
      </p:sp>
      <p:pic>
        <p:nvPicPr>
          <p:cNvPr id="5" name="Picture 4"/>
          <p:cNvPicPr>
            <a:picLocks noChangeAspect="1"/>
          </p:cNvPicPr>
          <p:nvPr/>
        </p:nvPicPr>
        <p:blipFill>
          <a:blip r:embed="rId4"/>
          <a:stretch>
            <a:fillRect/>
          </a:stretch>
        </p:blipFill>
        <p:spPr>
          <a:xfrm>
            <a:off x="5771006" y="1690688"/>
            <a:ext cx="5965043" cy="2059804"/>
          </a:xfrm>
          <a:prstGeom prst="rect">
            <a:avLst/>
          </a:prstGeom>
        </p:spPr>
      </p:pic>
    </p:spTree>
    <p:extLst>
      <p:ext uri="{BB962C8B-B14F-4D97-AF65-F5344CB8AC3E}">
        <p14:creationId xmlns:p14="http://schemas.microsoft.com/office/powerpoint/2010/main" val="1378980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98699" y="2028249"/>
            <a:ext cx="4188179" cy="1338828"/>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Low flow faucets and toilets</a:t>
            </a:r>
            <a:endParaRPr lang="en-US" sz="2000" dirty="0">
              <a:latin typeface="Segoe UI" panose="020B0502040204020203" pitchFamily="34" charset="0"/>
              <a:cs typeface="Segoe UI" panose="020B0502040204020203" pitchFamily="34" charset="0"/>
            </a:endParaRPr>
          </a:p>
          <a:p>
            <a:pPr marL="742950" lvl="1" indent="-285750">
              <a:spcAft>
                <a:spcPts val="600"/>
              </a:spcAft>
              <a:buFont typeface="Arial" panose="020B0604020202020204" pitchFamily="34" charset="0"/>
              <a:buChar char="•"/>
            </a:pPr>
            <a:endParaRPr lang="en-US" sz="2000" dirty="0">
              <a:latin typeface="Segoe UI" panose="020B0502040204020203" pitchFamily="34" charset="0"/>
              <a:cs typeface="Segoe UI" panose="020B0502040204020203" pitchFamily="34" charset="0"/>
            </a:endParaRPr>
          </a:p>
        </p:txBody>
      </p:sp>
      <p:sp>
        <p:nvSpPr>
          <p:cNvPr id="1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dirty="0"/>
              <a:t>Water Conservation</a:t>
            </a:r>
          </a:p>
        </p:txBody>
      </p:sp>
      <p:sp>
        <p:nvSpPr>
          <p:cNvPr id="13" name="Rectangle 12"/>
          <p:cNvSpPr/>
          <p:nvPr/>
        </p:nvSpPr>
        <p:spPr>
          <a:xfrm>
            <a:off x="6668276" y="5043466"/>
            <a:ext cx="4461621" cy="1338828"/>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Moisture sensing irrigation systems</a:t>
            </a:r>
          </a:p>
          <a:p>
            <a:pPr lvl="1">
              <a:spcAft>
                <a:spcPts val="600"/>
              </a:spcAft>
            </a:pPr>
            <a:endParaRPr lang="en-US" sz="2000" dirty="0">
              <a:latin typeface="Segoe UI" panose="020B0502040204020203" pitchFamily="34" charset="0"/>
              <a:cs typeface="Segoe UI" panose="020B0502040204020203" pitchFamily="34" charset="0"/>
            </a:endParaRPr>
          </a:p>
        </p:txBody>
      </p:sp>
      <p:pic>
        <p:nvPicPr>
          <p:cNvPr id="4" name="Picture 3"/>
          <p:cNvPicPr>
            <a:picLocks noChangeAspect="1"/>
          </p:cNvPicPr>
          <p:nvPr/>
        </p:nvPicPr>
        <p:blipFill>
          <a:blip r:embed="rId3"/>
          <a:stretch>
            <a:fillRect/>
          </a:stretch>
        </p:blipFill>
        <p:spPr>
          <a:xfrm>
            <a:off x="1058571" y="3234399"/>
            <a:ext cx="4133850" cy="2257425"/>
          </a:xfrm>
          <a:prstGeom prst="rect">
            <a:avLst/>
          </a:prstGeom>
        </p:spPr>
      </p:pic>
      <p:pic>
        <p:nvPicPr>
          <p:cNvPr id="6" name="Picture 5"/>
          <p:cNvPicPr>
            <a:picLocks noChangeAspect="1"/>
          </p:cNvPicPr>
          <p:nvPr/>
        </p:nvPicPr>
        <p:blipFill>
          <a:blip r:embed="rId4"/>
          <a:stretch>
            <a:fillRect/>
          </a:stretch>
        </p:blipFill>
        <p:spPr>
          <a:xfrm>
            <a:off x="6845697" y="1638584"/>
            <a:ext cx="3878446" cy="3306216"/>
          </a:xfrm>
          <a:prstGeom prst="rect">
            <a:avLst/>
          </a:prstGeom>
        </p:spPr>
      </p:pic>
    </p:spTree>
    <p:extLst>
      <p:ext uri="{BB962C8B-B14F-4D97-AF65-F5344CB8AC3E}">
        <p14:creationId xmlns:p14="http://schemas.microsoft.com/office/powerpoint/2010/main" val="3787280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88611" y="1357372"/>
            <a:ext cx="4188179" cy="2446824"/>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Fuels:</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E85 – flex fuel vehicles</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Biodiesel blends</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Hybrid vehicles</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Electric vehicles</a:t>
            </a:r>
          </a:p>
          <a:p>
            <a:pPr marL="742950" lvl="1" indent="-285750">
              <a:spcAft>
                <a:spcPts val="600"/>
              </a:spcAft>
              <a:buFont typeface="Arial" panose="020B0604020202020204" pitchFamily="34" charset="0"/>
              <a:buChar char="•"/>
            </a:pPr>
            <a:endParaRPr lang="en-US" sz="2000" dirty="0">
              <a:latin typeface="Segoe UI" panose="020B0502040204020203" pitchFamily="34" charset="0"/>
              <a:cs typeface="Segoe UI" panose="020B0502040204020203" pitchFamily="34" charset="0"/>
            </a:endParaRPr>
          </a:p>
        </p:txBody>
      </p:sp>
      <p:sp>
        <p:nvSpPr>
          <p:cNvPr id="1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dirty="0"/>
              <a:t>Transportation</a:t>
            </a:r>
          </a:p>
        </p:txBody>
      </p:sp>
      <p:pic>
        <p:nvPicPr>
          <p:cNvPr id="3" name="Picture 2"/>
          <p:cNvPicPr>
            <a:picLocks noChangeAspect="1"/>
          </p:cNvPicPr>
          <p:nvPr/>
        </p:nvPicPr>
        <p:blipFill>
          <a:blip r:embed="rId3"/>
          <a:stretch>
            <a:fillRect/>
          </a:stretch>
        </p:blipFill>
        <p:spPr>
          <a:xfrm>
            <a:off x="6368025" y="892674"/>
            <a:ext cx="4572000" cy="3048000"/>
          </a:xfrm>
          <a:prstGeom prst="rect">
            <a:avLst/>
          </a:prstGeom>
        </p:spPr>
      </p:pic>
      <p:sp>
        <p:nvSpPr>
          <p:cNvPr id="8" name="Rectangle 7"/>
          <p:cNvSpPr/>
          <p:nvPr/>
        </p:nvSpPr>
        <p:spPr>
          <a:xfrm>
            <a:off x="6559935" y="4198381"/>
            <a:ext cx="4188179" cy="2754600"/>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Traffic Lighting:</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Signals converted to LED</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Street lighting converted to LED</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Hennepin Avenue bridge lighting converted to LED</a:t>
            </a:r>
          </a:p>
          <a:p>
            <a:pPr>
              <a:spcAft>
                <a:spcPts val="600"/>
              </a:spcAft>
            </a:pPr>
            <a:endParaRPr lang="en-US" sz="2000" dirty="0">
              <a:latin typeface="Segoe UI" panose="020B0502040204020203" pitchFamily="34" charset="0"/>
              <a:cs typeface="Segoe UI" panose="020B0502040204020203" pitchFamily="34" charset="0"/>
            </a:endParaRPr>
          </a:p>
          <a:p>
            <a:pPr marL="742950" lvl="1" indent="-285750">
              <a:spcAft>
                <a:spcPts val="600"/>
              </a:spcAft>
              <a:buFont typeface="Arial" panose="020B0604020202020204" pitchFamily="34" charset="0"/>
              <a:buChar char="•"/>
            </a:pPr>
            <a:endParaRPr lang="en-US" sz="2000" dirty="0">
              <a:latin typeface="Segoe UI" panose="020B0502040204020203" pitchFamily="34" charset="0"/>
              <a:cs typeface="Segoe UI" panose="020B0502040204020203" pitchFamily="34" charset="0"/>
            </a:endParaRPr>
          </a:p>
        </p:txBody>
      </p:sp>
      <p:pic>
        <p:nvPicPr>
          <p:cNvPr id="4" name="Picture 3"/>
          <p:cNvPicPr>
            <a:picLocks noChangeAspect="1"/>
          </p:cNvPicPr>
          <p:nvPr/>
        </p:nvPicPr>
        <p:blipFill rotWithShape="1">
          <a:blip r:embed="rId4"/>
          <a:srcRect l="-123" b="8656"/>
          <a:stretch/>
        </p:blipFill>
        <p:spPr>
          <a:xfrm>
            <a:off x="838200" y="3548418"/>
            <a:ext cx="4914641" cy="2715904"/>
          </a:xfrm>
          <a:prstGeom prst="rect">
            <a:avLst/>
          </a:prstGeom>
        </p:spPr>
      </p:pic>
    </p:spTree>
    <p:extLst>
      <p:ext uri="{BB962C8B-B14F-4D97-AF65-F5344CB8AC3E}">
        <p14:creationId xmlns:p14="http://schemas.microsoft.com/office/powerpoint/2010/main" val="1787114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88611" y="1357372"/>
            <a:ext cx="4188179" cy="1677382"/>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Light rail line:</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Less emissions</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Less vehicles on the road</a:t>
            </a:r>
          </a:p>
          <a:p>
            <a:pPr marL="742950" lvl="1" indent="-285750">
              <a:spcAft>
                <a:spcPts val="600"/>
              </a:spcAft>
              <a:buFont typeface="Arial" panose="020B0604020202020204" pitchFamily="34" charset="0"/>
              <a:buChar char="•"/>
            </a:pPr>
            <a:endParaRPr lang="en-US" sz="2000" dirty="0">
              <a:latin typeface="Segoe UI" panose="020B0502040204020203" pitchFamily="34" charset="0"/>
              <a:cs typeface="Segoe UI" panose="020B0502040204020203" pitchFamily="34" charset="0"/>
            </a:endParaRPr>
          </a:p>
        </p:txBody>
      </p:sp>
      <p:sp>
        <p:nvSpPr>
          <p:cNvPr id="1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dirty="0"/>
              <a:t>Transportation</a:t>
            </a:r>
          </a:p>
        </p:txBody>
      </p:sp>
      <p:sp>
        <p:nvSpPr>
          <p:cNvPr id="8" name="Rectangle 7"/>
          <p:cNvSpPr/>
          <p:nvPr/>
        </p:nvSpPr>
        <p:spPr>
          <a:xfrm>
            <a:off x="6559935" y="4198381"/>
            <a:ext cx="4188179" cy="1677382"/>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Bike paths:</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500 miles of bike paths</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Reducing vehicle miles traveled</a:t>
            </a:r>
          </a:p>
          <a:p>
            <a:pPr lvl="1">
              <a:spcAft>
                <a:spcPts val="600"/>
              </a:spcAft>
            </a:pPr>
            <a:endParaRPr lang="en-US" sz="2000" dirty="0">
              <a:latin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a:stretch>
            <a:fillRect/>
          </a:stretch>
        </p:blipFill>
        <p:spPr>
          <a:xfrm>
            <a:off x="838200" y="2792877"/>
            <a:ext cx="4409222" cy="2811007"/>
          </a:xfrm>
          <a:prstGeom prst="rect">
            <a:avLst/>
          </a:prstGeom>
        </p:spPr>
      </p:pic>
      <p:pic>
        <p:nvPicPr>
          <p:cNvPr id="5" name="Picture 4"/>
          <p:cNvPicPr>
            <a:picLocks noChangeAspect="1"/>
          </p:cNvPicPr>
          <p:nvPr/>
        </p:nvPicPr>
        <p:blipFill rotWithShape="1">
          <a:blip r:embed="rId4"/>
          <a:srcRect l="2145" t="2192" r="34827" b="33256"/>
          <a:stretch/>
        </p:blipFill>
        <p:spPr>
          <a:xfrm>
            <a:off x="6559935" y="773931"/>
            <a:ext cx="4132689" cy="3177580"/>
          </a:xfrm>
          <a:prstGeom prst="rect">
            <a:avLst/>
          </a:prstGeom>
        </p:spPr>
      </p:pic>
    </p:spTree>
    <p:extLst>
      <p:ext uri="{BB962C8B-B14F-4D97-AF65-F5344CB8AC3E}">
        <p14:creationId xmlns:p14="http://schemas.microsoft.com/office/powerpoint/2010/main" val="1157204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88611" y="1357372"/>
            <a:ext cx="4188179" cy="2062103"/>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Recycling:</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Single sort</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Organics</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50% waste recycled</a:t>
            </a:r>
          </a:p>
          <a:p>
            <a:pPr marL="742950" lvl="1" indent="-285750">
              <a:spcAft>
                <a:spcPts val="600"/>
              </a:spcAft>
              <a:buFont typeface="Arial" panose="020B0604020202020204" pitchFamily="34" charset="0"/>
              <a:buChar char="•"/>
            </a:pPr>
            <a:endParaRPr lang="en-US" sz="2000" dirty="0">
              <a:latin typeface="Segoe UI" panose="020B0502040204020203" pitchFamily="34" charset="0"/>
              <a:cs typeface="Segoe UI" panose="020B0502040204020203" pitchFamily="34" charset="0"/>
            </a:endParaRPr>
          </a:p>
        </p:txBody>
      </p:sp>
      <p:sp>
        <p:nvSpPr>
          <p:cNvPr id="1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dirty="0"/>
              <a:t>Waste Reduction</a:t>
            </a:r>
          </a:p>
        </p:txBody>
      </p:sp>
      <p:sp>
        <p:nvSpPr>
          <p:cNvPr id="8" name="Rectangle 7"/>
          <p:cNvSpPr/>
          <p:nvPr/>
        </p:nvSpPr>
        <p:spPr>
          <a:xfrm>
            <a:off x="6559935" y="4198381"/>
            <a:ext cx="4188179" cy="1985159"/>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Fix-It Clinics:</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1,000 items fixed annually</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7000 pounds diverted from landfills</a:t>
            </a:r>
          </a:p>
          <a:p>
            <a:pPr lvl="1">
              <a:spcAft>
                <a:spcPts val="600"/>
              </a:spcAft>
            </a:pPr>
            <a:endParaRPr lang="en-US" sz="2000" dirty="0">
              <a:latin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3"/>
          <a:stretch>
            <a:fillRect/>
          </a:stretch>
        </p:blipFill>
        <p:spPr>
          <a:xfrm>
            <a:off x="1274928" y="3122055"/>
            <a:ext cx="3037764" cy="3078631"/>
          </a:xfrm>
          <a:prstGeom prst="rect">
            <a:avLst/>
          </a:prstGeom>
        </p:spPr>
      </p:pic>
      <p:pic>
        <p:nvPicPr>
          <p:cNvPr id="6" name="Picture 5"/>
          <p:cNvPicPr>
            <a:picLocks noChangeAspect="1"/>
          </p:cNvPicPr>
          <p:nvPr/>
        </p:nvPicPr>
        <p:blipFill>
          <a:blip r:embed="rId4"/>
          <a:stretch>
            <a:fillRect/>
          </a:stretch>
        </p:blipFill>
        <p:spPr>
          <a:xfrm>
            <a:off x="6072402" y="1199269"/>
            <a:ext cx="5431809" cy="2681956"/>
          </a:xfrm>
          <a:prstGeom prst="rect">
            <a:avLst/>
          </a:prstGeom>
        </p:spPr>
      </p:pic>
    </p:spTree>
    <p:extLst>
      <p:ext uri="{BB962C8B-B14F-4D97-AF65-F5344CB8AC3E}">
        <p14:creationId xmlns:p14="http://schemas.microsoft.com/office/powerpoint/2010/main" val="4036693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179680" y="3467737"/>
            <a:ext cx="4188179" cy="2062103"/>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Converts trash to energy</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Burns trash to produce energy</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Produces steam and electricity</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Reduces use of landfills</a:t>
            </a:r>
          </a:p>
          <a:p>
            <a:pPr marL="742950" lvl="1" indent="-285750">
              <a:spcAft>
                <a:spcPts val="600"/>
              </a:spcAft>
              <a:buFont typeface="Arial" panose="020B0604020202020204" pitchFamily="34" charset="0"/>
              <a:buChar char="•"/>
            </a:pPr>
            <a:endParaRPr lang="en-US" sz="2000" dirty="0">
              <a:latin typeface="Segoe UI" panose="020B0502040204020203" pitchFamily="34" charset="0"/>
              <a:cs typeface="Segoe UI" panose="020B0502040204020203" pitchFamily="34" charset="0"/>
            </a:endParaRPr>
          </a:p>
        </p:txBody>
      </p:sp>
      <p:sp>
        <p:nvSpPr>
          <p:cNvPr id="1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dirty="0"/>
              <a:t>Hennepin Energy Recovery Center</a:t>
            </a:r>
          </a:p>
        </p:txBody>
      </p:sp>
      <p:pic>
        <p:nvPicPr>
          <p:cNvPr id="5" name="Picture 4"/>
          <p:cNvPicPr>
            <a:picLocks noChangeAspect="1"/>
          </p:cNvPicPr>
          <p:nvPr/>
        </p:nvPicPr>
        <p:blipFill rotWithShape="1">
          <a:blip r:embed="rId3"/>
          <a:srcRect l="8870" t="7875"/>
          <a:stretch/>
        </p:blipFill>
        <p:spPr>
          <a:xfrm>
            <a:off x="6005015" y="2019868"/>
            <a:ext cx="5251474" cy="3141402"/>
          </a:xfrm>
          <a:prstGeom prst="rect">
            <a:avLst/>
          </a:prstGeom>
        </p:spPr>
      </p:pic>
      <p:sp>
        <p:nvSpPr>
          <p:cNvPr id="6" name="Rectangle 5"/>
          <p:cNvSpPr/>
          <p:nvPr/>
        </p:nvSpPr>
        <p:spPr>
          <a:xfrm>
            <a:off x="1179679" y="2091591"/>
            <a:ext cx="4188179" cy="954107"/>
          </a:xfrm>
          <a:prstGeom prst="rect">
            <a:avLst/>
          </a:prstGeom>
          <a:solidFill>
            <a:schemeClr val="accent1"/>
          </a:solidFill>
        </p:spPr>
        <p:txBody>
          <a:bodyPr wrap="square">
            <a:spAutoFit/>
          </a:bodyPr>
          <a:lstStyle/>
          <a:p>
            <a:pPr algn="ctr">
              <a:spcAft>
                <a:spcPts val="600"/>
              </a:spcAft>
            </a:pPr>
            <a:r>
              <a:rPr lang="en-US" sz="2800" dirty="0">
                <a:solidFill>
                  <a:schemeClr val="bg1"/>
                </a:solidFill>
                <a:latin typeface="Segoe UI" panose="020B0502040204020203" pitchFamily="34" charset="0"/>
                <a:cs typeface="Segoe UI" panose="020B0502040204020203" pitchFamily="34" charset="0"/>
              </a:rPr>
              <a:t>365,000 tons of trash burned annually</a:t>
            </a:r>
          </a:p>
        </p:txBody>
      </p:sp>
    </p:spTree>
    <p:extLst>
      <p:ext uri="{BB962C8B-B14F-4D97-AF65-F5344CB8AC3E}">
        <p14:creationId xmlns:p14="http://schemas.microsoft.com/office/powerpoint/2010/main" val="1082781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ext uri="{D42A27DB-BD31-4B8C-83A1-F6EECF244321}">
                <p14:modId xmlns:p14="http://schemas.microsoft.com/office/powerpoint/2010/main" val="1251540476"/>
              </p:ext>
            </p:extLst>
          </p:nvPr>
        </p:nvGraphicFramePr>
        <p:xfrm>
          <a:off x="1121569" y="534250"/>
          <a:ext cx="9948862" cy="5789499"/>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Straight Connector 18"/>
          <p:cNvCxnSpPr/>
          <p:nvPr/>
        </p:nvCxnSpPr>
        <p:spPr>
          <a:xfrm>
            <a:off x="2594458" y="2331194"/>
            <a:ext cx="6883556" cy="2627529"/>
          </a:xfrm>
          <a:prstGeom prst="line">
            <a:avLst/>
          </a:prstGeom>
          <a:ln w="28575">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838200" y="365126"/>
            <a:ext cx="10515600" cy="954224"/>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dirty="0"/>
              <a:t>Greenhouse Gas Emission Reduction Goals</a:t>
            </a:r>
          </a:p>
        </p:txBody>
      </p:sp>
      <p:sp>
        <p:nvSpPr>
          <p:cNvPr id="3" name="Slide Number Placeholder 2"/>
          <p:cNvSpPr>
            <a:spLocks noGrp="1"/>
          </p:cNvSpPr>
          <p:nvPr>
            <p:ph type="sldNum" sz="quarter" idx="4"/>
          </p:nvPr>
        </p:nvSpPr>
        <p:spPr/>
        <p:txBody>
          <a:bodyPr/>
          <a:lstStyle/>
          <a:p>
            <a:fld id="{86EE7409-6A40-4D5F-9523-C70A03FE5356}" type="slidenum">
              <a:rPr lang="en-US" smtClean="0"/>
              <a:pPr/>
              <a:t>18</a:t>
            </a:fld>
            <a:endParaRPr lang="en-US" dirty="0"/>
          </a:p>
        </p:txBody>
      </p:sp>
      <p:sp>
        <p:nvSpPr>
          <p:cNvPr id="23" name="TextBox 22"/>
          <p:cNvSpPr txBox="1"/>
          <p:nvPr/>
        </p:nvSpPr>
        <p:spPr>
          <a:xfrm>
            <a:off x="3721672" y="1407864"/>
            <a:ext cx="925689" cy="923330"/>
          </a:xfrm>
          <a:prstGeom prst="rect">
            <a:avLst/>
          </a:prstGeom>
          <a:noFill/>
        </p:spPr>
        <p:txBody>
          <a:bodyPr wrap="square" rtlCol="0">
            <a:spAutoFit/>
          </a:bodyPr>
          <a:lstStyle/>
          <a:p>
            <a:pPr algn="ctr"/>
            <a:r>
              <a:rPr lang="en-US" dirty="0">
                <a:latin typeface="Segoe UI Semibold" panose="020B0702040204020203" pitchFamily="34" charset="0"/>
                <a:cs typeface="Segoe UI Semibold" panose="020B0702040204020203" pitchFamily="34" charset="0"/>
              </a:rPr>
              <a:t>15% </a:t>
            </a:r>
            <a:r>
              <a:rPr lang="en-US" dirty="0">
                <a:latin typeface="Segoe UI Semibold" panose="020B0702040204020203" pitchFamily="34" charset="0"/>
                <a:cs typeface="Segoe UI Semibold" panose="020B0702040204020203" pitchFamily="34" charset="0"/>
                <a:sym typeface="Wingdings" panose="05000000000000000000" pitchFamily="2" charset="2"/>
              </a:rPr>
              <a:t></a:t>
            </a:r>
          </a:p>
          <a:p>
            <a:pPr algn="ctr"/>
            <a:r>
              <a:rPr lang="en-US" dirty="0">
                <a:latin typeface="Segoe UI Semibold" panose="020B0702040204020203" pitchFamily="34" charset="0"/>
                <a:cs typeface="Segoe UI Semibold" panose="020B0702040204020203" pitchFamily="34" charset="0"/>
                <a:sym typeface="Wingdings" panose="05000000000000000000" pitchFamily="2" charset="2"/>
              </a:rPr>
              <a:t>by</a:t>
            </a:r>
          </a:p>
          <a:p>
            <a:pPr algn="ctr"/>
            <a:r>
              <a:rPr lang="en-US" dirty="0">
                <a:latin typeface="Segoe UI Semibold" panose="020B0702040204020203" pitchFamily="34" charset="0"/>
                <a:cs typeface="Segoe UI Semibold" panose="020B0702040204020203" pitchFamily="34" charset="0"/>
                <a:sym typeface="Wingdings" panose="05000000000000000000" pitchFamily="2" charset="2"/>
              </a:rPr>
              <a:t>2015</a:t>
            </a:r>
            <a:endParaRPr lang="en-US" dirty="0">
              <a:latin typeface="Segoe UI Semibold" panose="020B0702040204020203" pitchFamily="34" charset="0"/>
              <a:cs typeface="Segoe UI Semibold" panose="020B0702040204020203" pitchFamily="34" charset="0"/>
            </a:endParaRPr>
          </a:p>
        </p:txBody>
      </p:sp>
      <p:sp>
        <p:nvSpPr>
          <p:cNvPr id="28" name="TextBox 27"/>
          <p:cNvSpPr txBox="1"/>
          <p:nvPr/>
        </p:nvSpPr>
        <p:spPr>
          <a:xfrm>
            <a:off x="5247573" y="1407864"/>
            <a:ext cx="925689" cy="923330"/>
          </a:xfrm>
          <a:prstGeom prst="rect">
            <a:avLst/>
          </a:prstGeom>
          <a:noFill/>
        </p:spPr>
        <p:txBody>
          <a:bodyPr wrap="square" rtlCol="0">
            <a:spAutoFit/>
          </a:bodyPr>
          <a:lstStyle/>
          <a:p>
            <a:pPr algn="ctr"/>
            <a:r>
              <a:rPr lang="en-US" dirty="0">
                <a:latin typeface="Segoe UI Semibold" panose="020B0702040204020203" pitchFamily="34" charset="0"/>
                <a:cs typeface="Segoe UI Semibold" panose="020B0702040204020203" pitchFamily="34" charset="0"/>
              </a:rPr>
              <a:t>25% </a:t>
            </a:r>
            <a:r>
              <a:rPr lang="en-US" dirty="0">
                <a:latin typeface="Segoe UI Semibold" panose="020B0702040204020203" pitchFamily="34" charset="0"/>
                <a:cs typeface="Segoe UI Semibold" panose="020B0702040204020203" pitchFamily="34" charset="0"/>
                <a:sym typeface="Wingdings" panose="05000000000000000000" pitchFamily="2" charset="2"/>
              </a:rPr>
              <a:t></a:t>
            </a:r>
          </a:p>
          <a:p>
            <a:pPr algn="ctr"/>
            <a:r>
              <a:rPr lang="en-US" dirty="0">
                <a:latin typeface="Segoe UI Semibold" panose="020B0702040204020203" pitchFamily="34" charset="0"/>
                <a:cs typeface="Segoe UI Semibold" panose="020B0702040204020203" pitchFamily="34" charset="0"/>
                <a:sym typeface="Wingdings" panose="05000000000000000000" pitchFamily="2" charset="2"/>
              </a:rPr>
              <a:t>by</a:t>
            </a:r>
          </a:p>
          <a:p>
            <a:pPr algn="ctr"/>
            <a:r>
              <a:rPr lang="en-US" dirty="0">
                <a:latin typeface="Segoe UI Semibold" panose="020B0702040204020203" pitchFamily="34" charset="0"/>
                <a:cs typeface="Segoe UI Semibold" panose="020B0702040204020203" pitchFamily="34" charset="0"/>
                <a:sym typeface="Wingdings" panose="05000000000000000000" pitchFamily="2" charset="2"/>
              </a:rPr>
              <a:t>2025</a:t>
            </a:r>
            <a:endParaRPr lang="en-US" dirty="0">
              <a:latin typeface="Segoe UI Semibold" panose="020B0702040204020203" pitchFamily="34" charset="0"/>
              <a:cs typeface="Segoe UI Semibold" panose="020B0702040204020203" pitchFamily="34" charset="0"/>
            </a:endParaRPr>
          </a:p>
        </p:txBody>
      </p:sp>
      <p:sp>
        <p:nvSpPr>
          <p:cNvPr id="29" name="TextBox 28"/>
          <p:cNvSpPr txBox="1"/>
          <p:nvPr/>
        </p:nvSpPr>
        <p:spPr>
          <a:xfrm>
            <a:off x="8935096" y="1427854"/>
            <a:ext cx="925689" cy="923330"/>
          </a:xfrm>
          <a:prstGeom prst="rect">
            <a:avLst/>
          </a:prstGeom>
          <a:noFill/>
        </p:spPr>
        <p:txBody>
          <a:bodyPr wrap="square" rtlCol="0">
            <a:spAutoFit/>
          </a:bodyPr>
          <a:lstStyle/>
          <a:p>
            <a:pPr algn="ctr"/>
            <a:r>
              <a:rPr lang="en-US" dirty="0">
                <a:latin typeface="Segoe UI Semibold" panose="020B0702040204020203" pitchFamily="34" charset="0"/>
                <a:cs typeface="Segoe UI Semibold" panose="020B0702040204020203" pitchFamily="34" charset="0"/>
              </a:rPr>
              <a:t>80% </a:t>
            </a:r>
            <a:r>
              <a:rPr lang="en-US" dirty="0">
                <a:latin typeface="Segoe UI Semibold" panose="020B0702040204020203" pitchFamily="34" charset="0"/>
                <a:cs typeface="Segoe UI Semibold" panose="020B0702040204020203" pitchFamily="34" charset="0"/>
                <a:sym typeface="Wingdings" panose="05000000000000000000" pitchFamily="2" charset="2"/>
              </a:rPr>
              <a:t></a:t>
            </a:r>
          </a:p>
          <a:p>
            <a:pPr algn="ctr"/>
            <a:r>
              <a:rPr lang="en-US" dirty="0">
                <a:latin typeface="Segoe UI Semibold" panose="020B0702040204020203" pitchFamily="34" charset="0"/>
                <a:cs typeface="Segoe UI Semibold" panose="020B0702040204020203" pitchFamily="34" charset="0"/>
                <a:sym typeface="Wingdings" panose="05000000000000000000" pitchFamily="2" charset="2"/>
              </a:rPr>
              <a:t>by</a:t>
            </a:r>
          </a:p>
          <a:p>
            <a:pPr algn="ctr"/>
            <a:r>
              <a:rPr lang="en-US" dirty="0">
                <a:latin typeface="Segoe UI Semibold" panose="020B0702040204020203" pitchFamily="34" charset="0"/>
                <a:cs typeface="Segoe UI Semibold" panose="020B0702040204020203" pitchFamily="34" charset="0"/>
                <a:sym typeface="Wingdings" panose="05000000000000000000" pitchFamily="2" charset="2"/>
              </a:rPr>
              <a:t>2050</a:t>
            </a:r>
            <a:endParaRPr lang="en-US" dirty="0">
              <a:latin typeface="Segoe UI Semibold" panose="020B0702040204020203" pitchFamily="34" charset="0"/>
              <a:cs typeface="Segoe UI Semibold" panose="020B0702040204020203" pitchFamily="34" charset="0"/>
            </a:endParaRPr>
          </a:p>
        </p:txBody>
      </p:sp>
      <p:sp>
        <p:nvSpPr>
          <p:cNvPr id="30" name="TextBox 29"/>
          <p:cNvSpPr txBox="1"/>
          <p:nvPr/>
        </p:nvSpPr>
        <p:spPr>
          <a:xfrm>
            <a:off x="3571598" y="2237496"/>
            <a:ext cx="925689" cy="646331"/>
          </a:xfrm>
          <a:prstGeom prst="rect">
            <a:avLst/>
          </a:prstGeom>
          <a:noFill/>
        </p:spPr>
        <p:txBody>
          <a:bodyPr wrap="square" rtlCol="0">
            <a:spAutoFit/>
          </a:bodyPr>
          <a:lstStyle/>
          <a:p>
            <a:pPr algn="r"/>
            <a:r>
              <a:rPr lang="en-US" dirty="0">
                <a:solidFill>
                  <a:schemeClr val="bg2">
                    <a:lumMod val="25000"/>
                  </a:schemeClr>
                </a:solidFill>
                <a:latin typeface="Segoe UI Semibold" panose="020B0702040204020203" pitchFamily="34" charset="0"/>
                <a:cs typeface="Segoe UI Semibold" panose="020B0702040204020203" pitchFamily="34" charset="0"/>
                <a:sym typeface="Wingdings" panose="05000000000000000000" pitchFamily="2" charset="2"/>
              </a:rPr>
              <a:t></a:t>
            </a:r>
            <a:r>
              <a:rPr lang="en-US" dirty="0">
                <a:solidFill>
                  <a:schemeClr val="bg2">
                    <a:lumMod val="25000"/>
                  </a:schemeClr>
                </a:solidFill>
                <a:latin typeface="Segoe UI Semibold" panose="020B0702040204020203" pitchFamily="34" charset="0"/>
                <a:cs typeface="Segoe UI Semibold" panose="020B0702040204020203" pitchFamily="34" charset="0"/>
              </a:rPr>
              <a:t>met goal</a:t>
            </a:r>
            <a:endParaRPr lang="en-US" b="1" dirty="0">
              <a:solidFill>
                <a:schemeClr val="bg2">
                  <a:lumMod val="25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1" name="TextBox 30"/>
          <p:cNvSpPr txBox="1"/>
          <p:nvPr/>
        </p:nvSpPr>
        <p:spPr>
          <a:xfrm>
            <a:off x="5097369" y="2309949"/>
            <a:ext cx="925689" cy="646331"/>
          </a:xfrm>
          <a:prstGeom prst="rect">
            <a:avLst/>
          </a:prstGeom>
          <a:noFill/>
        </p:spPr>
        <p:txBody>
          <a:bodyPr wrap="square" rtlCol="0">
            <a:spAutoFit/>
          </a:bodyPr>
          <a:lstStyle/>
          <a:p>
            <a:pPr algn="r"/>
            <a:r>
              <a:rPr lang="en-US" sz="1600" dirty="0">
                <a:solidFill>
                  <a:schemeClr val="bg2">
                    <a:lumMod val="25000"/>
                  </a:schemeClr>
                </a:solidFill>
                <a:latin typeface="Segoe UI Semibold" panose="020B0702040204020203" pitchFamily="34" charset="0"/>
                <a:cs typeface="Segoe UI Semibold" panose="020B0702040204020203" pitchFamily="34" charset="0"/>
                <a:sym typeface="Wingdings" panose="05000000000000000000" pitchFamily="2" charset="2"/>
              </a:rPr>
              <a:t></a:t>
            </a:r>
            <a:r>
              <a:rPr lang="en-US" dirty="0">
                <a:solidFill>
                  <a:schemeClr val="bg2">
                    <a:lumMod val="25000"/>
                  </a:schemeClr>
                </a:solidFill>
                <a:latin typeface="Segoe UI Semibold" panose="020B0702040204020203" pitchFamily="34" charset="0"/>
                <a:cs typeface="Segoe UI Semibold" panose="020B0702040204020203" pitchFamily="34" charset="0"/>
              </a:rPr>
              <a:t>on track</a:t>
            </a:r>
            <a:endParaRPr lang="en-US" b="1" dirty="0">
              <a:solidFill>
                <a:schemeClr val="bg2">
                  <a:lumMod val="25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2" name="TextBox 31"/>
          <p:cNvSpPr txBox="1"/>
          <p:nvPr/>
        </p:nvSpPr>
        <p:spPr>
          <a:xfrm>
            <a:off x="8510302" y="2351184"/>
            <a:ext cx="1251081" cy="830997"/>
          </a:xfrm>
          <a:prstGeom prst="rect">
            <a:avLst/>
          </a:prstGeom>
          <a:noFill/>
        </p:spPr>
        <p:txBody>
          <a:bodyPr wrap="square" rtlCol="0">
            <a:spAutoFit/>
          </a:bodyPr>
          <a:lstStyle/>
          <a:p>
            <a:pPr algn="r"/>
            <a:r>
              <a:rPr lang="en-US" sz="1600" dirty="0">
                <a:solidFill>
                  <a:schemeClr val="bg2">
                    <a:lumMod val="25000"/>
                  </a:schemeClr>
                </a:solidFill>
                <a:latin typeface="Segoe UI Semibold" panose="020B0702040204020203" pitchFamily="34" charset="0"/>
                <a:cs typeface="Segoe UI Semibold" panose="020B0702040204020203" pitchFamily="34" charset="0"/>
                <a:sym typeface="Wingdings" panose="05000000000000000000" pitchFamily="2" charset="2"/>
              </a:rPr>
              <a:t> efforts to meet goal</a:t>
            </a:r>
            <a:endParaRPr lang="en-US" b="1" dirty="0">
              <a:solidFill>
                <a:schemeClr val="bg2">
                  <a:lumMod val="25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309403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E1EDF7-25E9-45BE-878C-1E708B77E18B}"/>
              </a:ext>
            </a:extLst>
          </p:cNvPr>
          <p:cNvSpPr>
            <a:spLocks noGrp="1"/>
          </p:cNvSpPr>
          <p:nvPr>
            <p:ph type="title"/>
          </p:nvPr>
        </p:nvSpPr>
        <p:spPr/>
        <p:txBody>
          <a:bodyPr/>
          <a:lstStyle/>
          <a:p>
            <a:r>
              <a:rPr lang="en-US" dirty="0"/>
              <a:t>Thank you!</a:t>
            </a:r>
          </a:p>
        </p:txBody>
      </p:sp>
      <p:sp>
        <p:nvSpPr>
          <p:cNvPr id="8" name="Content Placeholder 7">
            <a:extLst>
              <a:ext uri="{FF2B5EF4-FFF2-40B4-BE49-F238E27FC236}">
                <a16:creationId xmlns:a16="http://schemas.microsoft.com/office/drawing/2014/main" id="{555B37DA-D70A-4964-AF5F-CCFF23D7027D}"/>
              </a:ext>
            </a:extLst>
          </p:cNvPr>
          <p:cNvSpPr>
            <a:spLocks noGrp="1"/>
          </p:cNvSpPr>
          <p:nvPr>
            <p:ph sz="quarter" idx="11"/>
          </p:nvPr>
        </p:nvSpPr>
        <p:spPr/>
        <p:txBody>
          <a:bodyPr/>
          <a:lstStyle/>
          <a:p>
            <a:pPr marL="0" indent="0">
              <a:spcAft>
                <a:spcPts val="0"/>
              </a:spcAft>
              <a:buNone/>
            </a:pPr>
            <a:r>
              <a:rPr lang="en-US" dirty="0"/>
              <a:t>Leah Hiniker</a:t>
            </a:r>
          </a:p>
          <a:p>
            <a:pPr marL="0" indent="0">
              <a:spcAft>
                <a:spcPts val="0"/>
              </a:spcAft>
              <a:buNone/>
            </a:pPr>
            <a:r>
              <a:rPr lang="en-US" sz="1800" dirty="0"/>
              <a:t>Energy Manager</a:t>
            </a:r>
          </a:p>
          <a:p>
            <a:pPr marL="0" indent="0">
              <a:spcAft>
                <a:spcPts val="0"/>
              </a:spcAft>
              <a:buNone/>
            </a:pPr>
            <a:r>
              <a:rPr lang="en-US" sz="1800" dirty="0"/>
              <a:t>Hennepin County</a:t>
            </a:r>
          </a:p>
          <a:p>
            <a:pPr marL="0" indent="0">
              <a:buNone/>
            </a:pPr>
            <a:r>
              <a:rPr lang="en-US" dirty="0">
                <a:hlinkClick r:id="rId2"/>
              </a:rPr>
              <a:t>Leah.Hiniker@Hennepin.us</a:t>
            </a:r>
            <a:endParaRPr lang="en-US" dirty="0"/>
          </a:p>
          <a:p>
            <a:pPr marL="0" indent="0">
              <a:buNone/>
            </a:pPr>
            <a:r>
              <a:rPr lang="en-US" dirty="0"/>
              <a:t>612.543.1219</a:t>
            </a:r>
          </a:p>
          <a:p>
            <a:pPr marL="0" indent="0">
              <a:buNone/>
            </a:pPr>
            <a:endParaRPr lang="en-US" dirty="0"/>
          </a:p>
        </p:txBody>
      </p:sp>
      <p:sp>
        <p:nvSpPr>
          <p:cNvPr id="3" name="Slide Number Placeholder 2">
            <a:extLst>
              <a:ext uri="{FF2B5EF4-FFF2-40B4-BE49-F238E27FC236}">
                <a16:creationId xmlns:a16="http://schemas.microsoft.com/office/drawing/2014/main" id="{CB7DF326-100F-49E9-B56A-20E52E737743}"/>
              </a:ext>
            </a:extLst>
          </p:cNvPr>
          <p:cNvSpPr>
            <a:spLocks noGrp="1"/>
          </p:cNvSpPr>
          <p:nvPr>
            <p:ph type="sldNum" sz="quarter" idx="4"/>
          </p:nvPr>
        </p:nvSpPr>
        <p:spPr/>
        <p:txBody>
          <a:bodyPr/>
          <a:lstStyle/>
          <a:p>
            <a:fld id="{86EE7409-6A40-4D5F-9523-C70A03FE5356}" type="slidenum">
              <a:rPr lang="en-US" smtClean="0"/>
              <a:pPr/>
              <a:t>19</a:t>
            </a:fld>
            <a:endParaRPr lang="en-US" dirty="0"/>
          </a:p>
        </p:txBody>
      </p:sp>
    </p:spTree>
    <p:extLst>
      <p:ext uri="{BB962C8B-B14F-4D97-AF65-F5344CB8AC3E}">
        <p14:creationId xmlns:p14="http://schemas.microsoft.com/office/powerpoint/2010/main" val="3002302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Vision</a:t>
            </a:r>
          </a:p>
        </p:txBody>
      </p:sp>
      <p:sp>
        <p:nvSpPr>
          <p:cNvPr id="3" name="Content Placeholder 2"/>
          <p:cNvSpPr>
            <a:spLocks noGrp="1"/>
          </p:cNvSpPr>
          <p:nvPr>
            <p:ph sz="quarter" idx="13"/>
          </p:nvPr>
        </p:nvSpPr>
        <p:spPr>
          <a:xfrm>
            <a:off x="880509" y="1893268"/>
            <a:ext cx="4085191" cy="2491163"/>
          </a:xfrm>
        </p:spPr>
        <p:txBody>
          <a:bodyPr>
            <a:noAutofit/>
          </a:bodyPr>
          <a:lstStyle/>
          <a:p>
            <a:r>
              <a:rPr lang="en-US" sz="2000" dirty="0"/>
              <a:t>Have reliable sources of energy to support critical services and use energy responsibly.</a:t>
            </a:r>
          </a:p>
          <a:p>
            <a:r>
              <a:rPr lang="en-US" sz="2000" dirty="0"/>
              <a:t>Make strategic investments in our energy future maximize environmental benefits and trim the cost of energy consumed.</a:t>
            </a:r>
          </a:p>
          <a:p>
            <a:r>
              <a:rPr lang="en-US" sz="2000" dirty="0"/>
              <a:t>Provide regional and national leadership in energy conservation, efficiency and renewable production.</a:t>
            </a:r>
          </a:p>
          <a:p>
            <a:pPr marL="0" indent="0">
              <a:buNone/>
            </a:pPr>
            <a:endParaRPr lang="en-US" sz="2200" dirty="0"/>
          </a:p>
        </p:txBody>
      </p:sp>
      <p:sp>
        <p:nvSpPr>
          <p:cNvPr id="4" name="Slide Number Placeholder 3"/>
          <p:cNvSpPr>
            <a:spLocks noGrp="1"/>
          </p:cNvSpPr>
          <p:nvPr>
            <p:ph type="sldNum" sz="quarter" idx="4"/>
          </p:nvPr>
        </p:nvSpPr>
        <p:spPr/>
        <p:txBody>
          <a:bodyPr/>
          <a:lstStyle/>
          <a:p>
            <a:fld id="{86EE7409-6A40-4D5F-9523-C70A03FE5356}" type="slidenum">
              <a:rPr lang="en-US" smtClean="0"/>
              <a:pPr/>
              <a:t>2</a:t>
            </a:fld>
            <a:endParaRPr lang="en-US" dirty="0"/>
          </a:p>
        </p:txBody>
      </p:sp>
      <p:pic>
        <p:nvPicPr>
          <p:cNvPr id="5" name="Picture Placeholder 4"/>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011" r="3598"/>
          <a:stretch/>
        </p:blipFill>
        <p:spPr>
          <a:xfrm>
            <a:off x="5057352" y="927100"/>
            <a:ext cx="7134648" cy="4797896"/>
          </a:xfrm>
        </p:spPr>
      </p:pic>
    </p:spTree>
    <p:extLst>
      <p:ext uri="{BB962C8B-B14F-4D97-AF65-F5344CB8AC3E}">
        <p14:creationId xmlns:p14="http://schemas.microsoft.com/office/powerpoint/2010/main" val="909295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C599E2-4D8A-4CD2-8112-F58153F10D79}"/>
              </a:ext>
            </a:extLst>
          </p:cNvPr>
          <p:cNvSpPr>
            <a:spLocks noGrp="1"/>
          </p:cNvSpPr>
          <p:nvPr>
            <p:ph type="sldNum" sz="quarter" idx="4"/>
          </p:nvPr>
        </p:nvSpPr>
        <p:spPr/>
        <p:txBody>
          <a:bodyPr/>
          <a:lstStyle/>
          <a:p>
            <a:fld id="{86EE7409-6A40-4D5F-9523-C70A03FE5356}" type="slidenum">
              <a:rPr lang="en-US" smtClean="0"/>
              <a:pPr/>
              <a:t>20</a:t>
            </a:fld>
            <a:endParaRPr lang="en-US" dirty="0"/>
          </a:p>
        </p:txBody>
      </p:sp>
      <p:sp>
        <p:nvSpPr>
          <p:cNvPr id="4" name="Notes Placeholder 2">
            <a:extLst>
              <a:ext uri="{FF2B5EF4-FFF2-40B4-BE49-F238E27FC236}">
                <a16:creationId xmlns:a16="http://schemas.microsoft.com/office/drawing/2014/main" id="{F2610FA0-CE18-4151-A961-38FC11464982}"/>
              </a:ext>
            </a:extLst>
          </p:cNvPr>
          <p:cNvSpPr txBox="1">
            <a:spLocks/>
          </p:cNvSpPr>
          <p:nvPr/>
        </p:nvSpPr>
        <p:spPr>
          <a:xfrm>
            <a:off x="1128285" y="4053370"/>
            <a:ext cx="9840035" cy="1804429"/>
          </a:xfrm>
          <a:prstGeom prst="rect">
            <a:avLst/>
          </a:prstGeom>
        </p:spPr>
        <p:txBody>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gn="ctr"/>
            <a:r>
              <a:rPr lang="en-US" sz="2800" b="1" dirty="0">
                <a:solidFill>
                  <a:schemeClr val="bg1">
                    <a:lumMod val="10000"/>
                  </a:schemeClr>
                </a:solidFill>
              </a:rPr>
              <a:t>Matt Stringfellow, LEED Green Associate</a:t>
            </a:r>
          </a:p>
          <a:p>
            <a:pPr algn="ctr"/>
            <a:r>
              <a:rPr lang="en-US" sz="2800" dirty="0">
                <a:solidFill>
                  <a:schemeClr val="bg1">
                    <a:lumMod val="10000"/>
                  </a:schemeClr>
                </a:solidFill>
              </a:rPr>
              <a:t>Mechanical &amp; Electrical Systems Manager</a:t>
            </a:r>
            <a:br>
              <a:rPr lang="en-US" sz="2800" dirty="0">
                <a:solidFill>
                  <a:schemeClr val="bg1">
                    <a:lumMod val="10000"/>
                  </a:schemeClr>
                </a:solidFill>
              </a:rPr>
            </a:br>
            <a:r>
              <a:rPr lang="en-US" sz="2800" dirty="0">
                <a:solidFill>
                  <a:schemeClr val="bg1">
                    <a:lumMod val="10000"/>
                  </a:schemeClr>
                </a:solidFill>
              </a:rPr>
              <a:t>Kraus-Anderson Construction Company</a:t>
            </a:r>
          </a:p>
          <a:p>
            <a:endParaRPr lang="en-US" dirty="0"/>
          </a:p>
        </p:txBody>
      </p:sp>
      <p:pic>
        <p:nvPicPr>
          <p:cNvPr id="6" name="Picture 5">
            <a:extLst>
              <a:ext uri="{FF2B5EF4-FFF2-40B4-BE49-F238E27FC236}">
                <a16:creationId xmlns:a16="http://schemas.microsoft.com/office/drawing/2014/main" id="{345D73ED-7EC0-48A0-AA63-3E156B81BC68}"/>
              </a:ext>
            </a:extLst>
          </p:cNvPr>
          <p:cNvPicPr>
            <a:picLocks noChangeAspect="1"/>
          </p:cNvPicPr>
          <p:nvPr/>
        </p:nvPicPr>
        <p:blipFill>
          <a:blip r:embed="rId2"/>
          <a:stretch>
            <a:fillRect/>
          </a:stretch>
        </p:blipFill>
        <p:spPr>
          <a:xfrm>
            <a:off x="3687432" y="391829"/>
            <a:ext cx="4296147" cy="3227733"/>
          </a:xfrm>
          <a:prstGeom prst="rect">
            <a:avLst/>
          </a:prstGeom>
        </p:spPr>
      </p:pic>
    </p:spTree>
    <p:extLst>
      <p:ext uri="{BB962C8B-B14F-4D97-AF65-F5344CB8AC3E}">
        <p14:creationId xmlns:p14="http://schemas.microsoft.com/office/powerpoint/2010/main" val="3677847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C599E2-4D8A-4CD2-8112-F58153F10D79}"/>
              </a:ext>
            </a:extLst>
          </p:cNvPr>
          <p:cNvSpPr>
            <a:spLocks noGrp="1"/>
          </p:cNvSpPr>
          <p:nvPr>
            <p:ph type="sldNum" sz="quarter" idx="4"/>
          </p:nvPr>
        </p:nvSpPr>
        <p:spPr/>
        <p:txBody>
          <a:bodyPr/>
          <a:lstStyle/>
          <a:p>
            <a:fld id="{86EE7409-6A40-4D5F-9523-C70A03FE5356}" type="slidenum">
              <a:rPr lang="en-US" smtClean="0"/>
              <a:pPr/>
              <a:t>21</a:t>
            </a:fld>
            <a:endParaRPr lang="en-US" dirty="0"/>
          </a:p>
        </p:txBody>
      </p:sp>
      <p:sp>
        <p:nvSpPr>
          <p:cNvPr id="4" name="Notes Placeholder 2">
            <a:extLst>
              <a:ext uri="{FF2B5EF4-FFF2-40B4-BE49-F238E27FC236}">
                <a16:creationId xmlns:a16="http://schemas.microsoft.com/office/drawing/2014/main" id="{F2610FA0-CE18-4151-A961-38FC11464982}"/>
              </a:ext>
            </a:extLst>
          </p:cNvPr>
          <p:cNvSpPr txBox="1">
            <a:spLocks/>
          </p:cNvSpPr>
          <p:nvPr/>
        </p:nvSpPr>
        <p:spPr>
          <a:xfrm>
            <a:off x="303852" y="2846477"/>
            <a:ext cx="11914495" cy="4011523"/>
          </a:xfrm>
          <a:prstGeom prst="rect">
            <a:avLst/>
          </a:prstGeom>
        </p:spPr>
        <p:txBody>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2200" dirty="0">
                <a:solidFill>
                  <a:schemeClr val="bg1">
                    <a:lumMod val="10000"/>
                  </a:schemeClr>
                </a:solidFill>
              </a:rPr>
              <a:t>Sustainability is about more than just saving energy (Example: Delta Dental Bemidji Operations Center)</a:t>
            </a:r>
          </a:p>
          <a:p>
            <a:r>
              <a:rPr lang="en-US" sz="2200" dirty="0">
                <a:solidFill>
                  <a:schemeClr val="bg1">
                    <a:lumMod val="10000"/>
                  </a:schemeClr>
                </a:solidFill>
              </a:rPr>
              <a:t>Renewed focus on more livable environments for building occupants (i.e. Well Building Standard)</a:t>
            </a:r>
          </a:p>
          <a:p>
            <a:pPr marL="171450" indent="-171450">
              <a:buFont typeface="Arial" panose="020B0604020202020204" pitchFamily="34" charset="0"/>
              <a:buChar char="•"/>
            </a:pPr>
            <a:r>
              <a:rPr lang="en-US" sz="2200" dirty="0">
                <a:solidFill>
                  <a:schemeClr val="bg1">
                    <a:lumMod val="10000"/>
                  </a:schemeClr>
                </a:solidFill>
              </a:rPr>
              <a:t>Psychological effects of space</a:t>
            </a:r>
          </a:p>
          <a:p>
            <a:pPr marL="171450" indent="-171450">
              <a:buFont typeface="Arial" panose="020B0604020202020204" pitchFamily="34" charset="0"/>
              <a:buChar char="•"/>
            </a:pPr>
            <a:r>
              <a:rPr lang="en-US" sz="2200" dirty="0">
                <a:solidFill>
                  <a:schemeClr val="bg1">
                    <a:lumMod val="10000"/>
                  </a:schemeClr>
                </a:solidFill>
              </a:rPr>
              <a:t>Psychological effects of daylight</a:t>
            </a:r>
          </a:p>
          <a:p>
            <a:pPr marL="171450" indent="-171450">
              <a:buFont typeface="Arial" panose="020B0604020202020204" pitchFamily="34" charset="0"/>
              <a:buChar char="•"/>
            </a:pPr>
            <a:r>
              <a:rPr lang="en-US" sz="2200" dirty="0">
                <a:solidFill>
                  <a:schemeClr val="bg1">
                    <a:lumMod val="10000"/>
                  </a:schemeClr>
                </a:solidFill>
              </a:rPr>
              <a:t>Psychological effects of noise</a:t>
            </a:r>
          </a:p>
          <a:p>
            <a:pPr marL="171450" indent="-171450">
              <a:buFont typeface="Arial" panose="020B0604020202020204" pitchFamily="34" charset="0"/>
              <a:buChar char="•"/>
            </a:pPr>
            <a:r>
              <a:rPr lang="en-US" sz="2200" dirty="0">
                <a:solidFill>
                  <a:schemeClr val="bg1">
                    <a:lumMod val="10000"/>
                  </a:schemeClr>
                </a:solidFill>
              </a:rPr>
              <a:t>More user amenities in buildings</a:t>
            </a:r>
          </a:p>
          <a:p>
            <a:pPr marL="628650" lvl="1" indent="-171450">
              <a:buFont typeface="Arial" panose="020B0604020202020204" pitchFamily="34" charset="0"/>
              <a:buChar char="•"/>
            </a:pPr>
            <a:r>
              <a:rPr lang="en-US" sz="2000" dirty="0">
                <a:solidFill>
                  <a:schemeClr val="bg1">
                    <a:lumMod val="10000"/>
                  </a:schemeClr>
                </a:solidFill>
              </a:rPr>
              <a:t>Comfortable breakout and collaboration areas</a:t>
            </a:r>
          </a:p>
          <a:p>
            <a:pPr marL="628650" lvl="1" indent="-171450">
              <a:buFont typeface="Arial" panose="020B0604020202020204" pitchFamily="34" charset="0"/>
              <a:buChar char="•"/>
            </a:pPr>
            <a:r>
              <a:rPr lang="en-US" sz="2000" dirty="0">
                <a:solidFill>
                  <a:schemeClr val="bg1">
                    <a:lumMod val="10000"/>
                  </a:schemeClr>
                </a:solidFill>
              </a:rPr>
              <a:t>Physical exercise areas</a:t>
            </a:r>
          </a:p>
          <a:p>
            <a:pPr marL="628650" lvl="1" indent="-171450">
              <a:buFont typeface="Arial" panose="020B0604020202020204" pitchFamily="34" charset="0"/>
              <a:buChar char="•"/>
            </a:pPr>
            <a:r>
              <a:rPr lang="en-US" sz="2000" dirty="0">
                <a:solidFill>
                  <a:schemeClr val="bg1">
                    <a:lumMod val="10000"/>
                  </a:schemeClr>
                </a:solidFill>
              </a:rPr>
              <a:t>Bicycle storage/repair</a:t>
            </a:r>
          </a:p>
          <a:p>
            <a:pPr marL="628650" lvl="1" indent="-171450">
              <a:buFont typeface="Arial" panose="020B0604020202020204" pitchFamily="34" charset="0"/>
              <a:buChar char="•"/>
            </a:pPr>
            <a:r>
              <a:rPr lang="en-US" sz="2000" dirty="0">
                <a:solidFill>
                  <a:schemeClr val="bg1">
                    <a:lumMod val="10000"/>
                  </a:schemeClr>
                </a:solidFill>
              </a:rPr>
              <a:t>Family restroom facilities</a:t>
            </a:r>
          </a:p>
          <a:p>
            <a:pPr marL="628650" lvl="1" indent="-171450">
              <a:buFont typeface="Arial" panose="020B0604020202020204" pitchFamily="34" charset="0"/>
              <a:buChar char="•"/>
            </a:pPr>
            <a:r>
              <a:rPr lang="en-US" sz="2000" dirty="0">
                <a:solidFill>
                  <a:schemeClr val="bg1">
                    <a:lumMod val="10000"/>
                  </a:schemeClr>
                </a:solidFill>
              </a:rPr>
              <a:t>Mother’s rooms</a:t>
            </a:r>
          </a:p>
          <a:p>
            <a:pPr marL="628650" lvl="1" indent="-171450">
              <a:buFont typeface="Arial" panose="020B0604020202020204" pitchFamily="34" charset="0"/>
              <a:buChar char="•"/>
            </a:pPr>
            <a:r>
              <a:rPr lang="en-US" sz="2000" dirty="0">
                <a:solidFill>
                  <a:schemeClr val="bg1">
                    <a:lumMod val="10000"/>
                  </a:schemeClr>
                </a:solidFill>
              </a:rPr>
              <a:t>Wellness room</a:t>
            </a:r>
          </a:p>
          <a:p>
            <a:endParaRPr lang="en-US" dirty="0"/>
          </a:p>
        </p:txBody>
      </p:sp>
      <p:pic>
        <p:nvPicPr>
          <p:cNvPr id="6" name="Picture 5">
            <a:extLst>
              <a:ext uri="{FF2B5EF4-FFF2-40B4-BE49-F238E27FC236}">
                <a16:creationId xmlns:a16="http://schemas.microsoft.com/office/drawing/2014/main" id="{345D73ED-7EC0-48A0-AA63-3E156B81BC68}"/>
              </a:ext>
            </a:extLst>
          </p:cNvPr>
          <p:cNvPicPr>
            <a:picLocks noChangeAspect="1"/>
          </p:cNvPicPr>
          <p:nvPr/>
        </p:nvPicPr>
        <p:blipFill>
          <a:blip r:embed="rId2"/>
          <a:stretch>
            <a:fillRect/>
          </a:stretch>
        </p:blipFill>
        <p:spPr>
          <a:xfrm>
            <a:off x="4119297" y="201267"/>
            <a:ext cx="3432417" cy="2578805"/>
          </a:xfrm>
          <a:prstGeom prst="rect">
            <a:avLst/>
          </a:prstGeom>
        </p:spPr>
      </p:pic>
    </p:spTree>
    <p:extLst>
      <p:ext uri="{BB962C8B-B14F-4D97-AF65-F5344CB8AC3E}">
        <p14:creationId xmlns:p14="http://schemas.microsoft.com/office/powerpoint/2010/main" val="1641654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88B375-0A38-4BAE-AD92-96120F0AB98E}"/>
              </a:ext>
            </a:extLst>
          </p:cNvPr>
          <p:cNvSpPr>
            <a:spLocks noGrp="1"/>
          </p:cNvSpPr>
          <p:nvPr>
            <p:ph type="sldNum" sz="quarter" idx="4"/>
          </p:nvPr>
        </p:nvSpPr>
        <p:spPr/>
        <p:txBody>
          <a:bodyPr/>
          <a:lstStyle/>
          <a:p>
            <a:fld id="{86EE7409-6A40-4D5F-9523-C70A03FE5356}" type="slidenum">
              <a:rPr lang="en-US" smtClean="0"/>
              <a:pPr/>
              <a:t>22</a:t>
            </a:fld>
            <a:endParaRPr lang="en-US" dirty="0"/>
          </a:p>
        </p:txBody>
      </p:sp>
      <p:pic>
        <p:nvPicPr>
          <p:cNvPr id="7" name="Picture 6">
            <a:extLst>
              <a:ext uri="{FF2B5EF4-FFF2-40B4-BE49-F238E27FC236}">
                <a16:creationId xmlns:a16="http://schemas.microsoft.com/office/drawing/2014/main" id="{AB56C854-B757-4873-BBED-F35E13DDC029}"/>
              </a:ext>
            </a:extLst>
          </p:cNvPr>
          <p:cNvPicPr>
            <a:picLocks noChangeAspect="1"/>
          </p:cNvPicPr>
          <p:nvPr/>
        </p:nvPicPr>
        <p:blipFill>
          <a:blip r:embed="rId2"/>
          <a:stretch>
            <a:fillRect/>
          </a:stretch>
        </p:blipFill>
        <p:spPr>
          <a:xfrm>
            <a:off x="2350735" y="519236"/>
            <a:ext cx="7395136" cy="5556031"/>
          </a:xfrm>
          <a:prstGeom prst="rect">
            <a:avLst/>
          </a:prstGeom>
        </p:spPr>
      </p:pic>
    </p:spTree>
    <p:extLst>
      <p:ext uri="{BB962C8B-B14F-4D97-AF65-F5344CB8AC3E}">
        <p14:creationId xmlns:p14="http://schemas.microsoft.com/office/powerpoint/2010/main" val="2031151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9DC658-AA10-40A0-B6EC-334BF9C3CD2E}"/>
              </a:ext>
            </a:extLst>
          </p:cNvPr>
          <p:cNvSpPr>
            <a:spLocks noGrp="1"/>
          </p:cNvSpPr>
          <p:nvPr>
            <p:ph type="sldNum" sz="quarter" idx="4"/>
          </p:nvPr>
        </p:nvSpPr>
        <p:spPr/>
        <p:txBody>
          <a:bodyPr/>
          <a:lstStyle/>
          <a:p>
            <a:fld id="{86EE7409-6A40-4D5F-9523-C70A03FE5356}" type="slidenum">
              <a:rPr lang="en-US" smtClean="0"/>
              <a:pPr/>
              <a:t>23</a:t>
            </a:fld>
            <a:endParaRPr lang="en-US" dirty="0"/>
          </a:p>
        </p:txBody>
      </p:sp>
      <p:pic>
        <p:nvPicPr>
          <p:cNvPr id="5" name="Picture 4">
            <a:extLst>
              <a:ext uri="{FF2B5EF4-FFF2-40B4-BE49-F238E27FC236}">
                <a16:creationId xmlns:a16="http://schemas.microsoft.com/office/drawing/2014/main" id="{A581852C-F4F0-47A6-956D-6AEA2E65E94B}"/>
              </a:ext>
            </a:extLst>
          </p:cNvPr>
          <p:cNvPicPr>
            <a:picLocks noChangeAspect="1"/>
          </p:cNvPicPr>
          <p:nvPr/>
        </p:nvPicPr>
        <p:blipFill>
          <a:blip r:embed="rId2"/>
          <a:stretch>
            <a:fillRect/>
          </a:stretch>
        </p:blipFill>
        <p:spPr>
          <a:xfrm>
            <a:off x="2266435" y="560180"/>
            <a:ext cx="7138141" cy="5362948"/>
          </a:xfrm>
          <a:prstGeom prst="rect">
            <a:avLst/>
          </a:prstGeom>
        </p:spPr>
      </p:pic>
    </p:spTree>
    <p:extLst>
      <p:ext uri="{BB962C8B-B14F-4D97-AF65-F5344CB8AC3E}">
        <p14:creationId xmlns:p14="http://schemas.microsoft.com/office/powerpoint/2010/main" val="835646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F75EB2-C280-4B50-9801-811E7A8BB35C}"/>
              </a:ext>
            </a:extLst>
          </p:cNvPr>
          <p:cNvSpPr>
            <a:spLocks noGrp="1"/>
          </p:cNvSpPr>
          <p:nvPr>
            <p:ph type="sldNum" sz="quarter" idx="4"/>
          </p:nvPr>
        </p:nvSpPr>
        <p:spPr/>
        <p:txBody>
          <a:bodyPr/>
          <a:lstStyle/>
          <a:p>
            <a:fld id="{86EE7409-6A40-4D5F-9523-C70A03FE5356}" type="slidenum">
              <a:rPr lang="en-US" smtClean="0"/>
              <a:pPr/>
              <a:t>24</a:t>
            </a:fld>
            <a:endParaRPr lang="en-US" dirty="0"/>
          </a:p>
        </p:txBody>
      </p:sp>
      <p:pic>
        <p:nvPicPr>
          <p:cNvPr id="5" name="Picture 4">
            <a:extLst>
              <a:ext uri="{FF2B5EF4-FFF2-40B4-BE49-F238E27FC236}">
                <a16:creationId xmlns:a16="http://schemas.microsoft.com/office/drawing/2014/main" id="{7DE785B3-C72E-4E1C-A0B3-FEC18A836086}"/>
              </a:ext>
            </a:extLst>
          </p:cNvPr>
          <p:cNvPicPr>
            <a:picLocks noChangeAspect="1"/>
          </p:cNvPicPr>
          <p:nvPr/>
        </p:nvPicPr>
        <p:blipFill>
          <a:blip r:embed="rId2"/>
          <a:stretch>
            <a:fillRect/>
          </a:stretch>
        </p:blipFill>
        <p:spPr>
          <a:xfrm>
            <a:off x="2549080" y="560179"/>
            <a:ext cx="7424039" cy="5577745"/>
          </a:xfrm>
          <a:prstGeom prst="rect">
            <a:avLst/>
          </a:prstGeom>
        </p:spPr>
      </p:pic>
    </p:spTree>
    <p:extLst>
      <p:ext uri="{BB962C8B-B14F-4D97-AF65-F5344CB8AC3E}">
        <p14:creationId xmlns:p14="http://schemas.microsoft.com/office/powerpoint/2010/main" val="604005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403735-A725-4652-9E41-2215B8BA9F5D}"/>
              </a:ext>
            </a:extLst>
          </p:cNvPr>
          <p:cNvSpPr>
            <a:spLocks noGrp="1"/>
          </p:cNvSpPr>
          <p:nvPr>
            <p:ph type="sldNum" sz="quarter" idx="4"/>
          </p:nvPr>
        </p:nvSpPr>
        <p:spPr/>
        <p:txBody>
          <a:bodyPr/>
          <a:lstStyle/>
          <a:p>
            <a:fld id="{86EE7409-6A40-4D5F-9523-C70A03FE5356}" type="slidenum">
              <a:rPr lang="en-US" smtClean="0"/>
              <a:pPr/>
              <a:t>25</a:t>
            </a:fld>
            <a:endParaRPr lang="en-US" dirty="0"/>
          </a:p>
        </p:txBody>
      </p:sp>
      <p:pic>
        <p:nvPicPr>
          <p:cNvPr id="5" name="Picture 4">
            <a:extLst>
              <a:ext uri="{FF2B5EF4-FFF2-40B4-BE49-F238E27FC236}">
                <a16:creationId xmlns:a16="http://schemas.microsoft.com/office/drawing/2014/main" id="{491DC8BE-71C0-475A-8039-3A53A2E1E263}"/>
              </a:ext>
            </a:extLst>
          </p:cNvPr>
          <p:cNvPicPr>
            <a:picLocks noChangeAspect="1"/>
          </p:cNvPicPr>
          <p:nvPr/>
        </p:nvPicPr>
        <p:blipFill>
          <a:blip r:embed="rId2"/>
          <a:stretch>
            <a:fillRect/>
          </a:stretch>
        </p:blipFill>
        <p:spPr>
          <a:xfrm>
            <a:off x="2436102" y="546532"/>
            <a:ext cx="7319795" cy="5499426"/>
          </a:xfrm>
          <a:prstGeom prst="rect">
            <a:avLst/>
          </a:prstGeom>
        </p:spPr>
      </p:pic>
    </p:spTree>
    <p:extLst>
      <p:ext uri="{BB962C8B-B14F-4D97-AF65-F5344CB8AC3E}">
        <p14:creationId xmlns:p14="http://schemas.microsoft.com/office/powerpoint/2010/main" val="2268241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4515BB-6047-42BA-B1CB-389F6E82A2C3}"/>
              </a:ext>
            </a:extLst>
          </p:cNvPr>
          <p:cNvSpPr>
            <a:spLocks noGrp="1"/>
          </p:cNvSpPr>
          <p:nvPr>
            <p:ph type="sldNum" sz="quarter" idx="4"/>
          </p:nvPr>
        </p:nvSpPr>
        <p:spPr/>
        <p:txBody>
          <a:bodyPr/>
          <a:lstStyle/>
          <a:p>
            <a:fld id="{86EE7409-6A40-4D5F-9523-C70A03FE5356}" type="slidenum">
              <a:rPr lang="en-US" smtClean="0"/>
              <a:pPr/>
              <a:t>26</a:t>
            </a:fld>
            <a:endParaRPr lang="en-US" dirty="0"/>
          </a:p>
        </p:txBody>
      </p:sp>
      <p:pic>
        <p:nvPicPr>
          <p:cNvPr id="5" name="Picture 4">
            <a:extLst>
              <a:ext uri="{FF2B5EF4-FFF2-40B4-BE49-F238E27FC236}">
                <a16:creationId xmlns:a16="http://schemas.microsoft.com/office/drawing/2014/main" id="{A9CF04BD-48F4-4395-AC91-D1FA0FA1D538}"/>
              </a:ext>
            </a:extLst>
          </p:cNvPr>
          <p:cNvPicPr>
            <a:picLocks noChangeAspect="1"/>
          </p:cNvPicPr>
          <p:nvPr/>
        </p:nvPicPr>
        <p:blipFill>
          <a:blip r:embed="rId2"/>
          <a:stretch>
            <a:fillRect/>
          </a:stretch>
        </p:blipFill>
        <p:spPr>
          <a:xfrm>
            <a:off x="2438571" y="460573"/>
            <a:ext cx="7314857" cy="5495717"/>
          </a:xfrm>
          <a:prstGeom prst="rect">
            <a:avLst/>
          </a:prstGeom>
        </p:spPr>
      </p:pic>
    </p:spTree>
    <p:extLst>
      <p:ext uri="{BB962C8B-B14F-4D97-AF65-F5344CB8AC3E}">
        <p14:creationId xmlns:p14="http://schemas.microsoft.com/office/powerpoint/2010/main" val="1289612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34E209-660D-4312-9915-0655BC200741}"/>
              </a:ext>
            </a:extLst>
          </p:cNvPr>
          <p:cNvSpPr>
            <a:spLocks noGrp="1"/>
          </p:cNvSpPr>
          <p:nvPr>
            <p:ph type="sldNum" sz="quarter" idx="4"/>
          </p:nvPr>
        </p:nvSpPr>
        <p:spPr/>
        <p:txBody>
          <a:bodyPr/>
          <a:lstStyle/>
          <a:p>
            <a:fld id="{86EE7409-6A40-4D5F-9523-C70A03FE5356}" type="slidenum">
              <a:rPr lang="en-US" smtClean="0"/>
              <a:pPr/>
              <a:t>27</a:t>
            </a:fld>
            <a:endParaRPr lang="en-US" dirty="0"/>
          </a:p>
        </p:txBody>
      </p:sp>
      <p:pic>
        <p:nvPicPr>
          <p:cNvPr id="7" name="Picture 6">
            <a:extLst>
              <a:ext uri="{FF2B5EF4-FFF2-40B4-BE49-F238E27FC236}">
                <a16:creationId xmlns:a16="http://schemas.microsoft.com/office/drawing/2014/main" id="{A158F1FD-43A1-423A-B252-B540CE2EA8AB}"/>
              </a:ext>
            </a:extLst>
          </p:cNvPr>
          <p:cNvPicPr>
            <a:picLocks noChangeAspect="1"/>
          </p:cNvPicPr>
          <p:nvPr/>
        </p:nvPicPr>
        <p:blipFill>
          <a:blip r:embed="rId2"/>
          <a:stretch>
            <a:fillRect/>
          </a:stretch>
        </p:blipFill>
        <p:spPr>
          <a:xfrm>
            <a:off x="2076976" y="201267"/>
            <a:ext cx="7942654" cy="5967386"/>
          </a:xfrm>
          <a:prstGeom prst="rect">
            <a:avLst/>
          </a:prstGeom>
        </p:spPr>
      </p:pic>
    </p:spTree>
    <p:extLst>
      <p:ext uri="{BB962C8B-B14F-4D97-AF65-F5344CB8AC3E}">
        <p14:creationId xmlns:p14="http://schemas.microsoft.com/office/powerpoint/2010/main" val="410626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FDADA5-7806-41F4-A16F-9EAC42F7809C}"/>
              </a:ext>
            </a:extLst>
          </p:cNvPr>
          <p:cNvSpPr>
            <a:spLocks noGrp="1"/>
          </p:cNvSpPr>
          <p:nvPr>
            <p:ph type="sldNum" sz="quarter" idx="4"/>
          </p:nvPr>
        </p:nvSpPr>
        <p:spPr/>
        <p:txBody>
          <a:bodyPr/>
          <a:lstStyle/>
          <a:p>
            <a:fld id="{86EE7409-6A40-4D5F-9523-C70A03FE5356}" type="slidenum">
              <a:rPr lang="en-US" smtClean="0"/>
              <a:pPr/>
              <a:t>28</a:t>
            </a:fld>
            <a:endParaRPr lang="en-US" dirty="0"/>
          </a:p>
        </p:txBody>
      </p:sp>
      <p:pic>
        <p:nvPicPr>
          <p:cNvPr id="5" name="Picture 4">
            <a:extLst>
              <a:ext uri="{FF2B5EF4-FFF2-40B4-BE49-F238E27FC236}">
                <a16:creationId xmlns:a16="http://schemas.microsoft.com/office/drawing/2014/main" id="{0776525A-C357-4E0D-90D3-2AA1CA54E5AD}"/>
              </a:ext>
            </a:extLst>
          </p:cNvPr>
          <p:cNvPicPr>
            <a:picLocks noChangeAspect="1"/>
          </p:cNvPicPr>
          <p:nvPr/>
        </p:nvPicPr>
        <p:blipFill>
          <a:blip r:embed="rId2"/>
          <a:stretch>
            <a:fillRect/>
          </a:stretch>
        </p:blipFill>
        <p:spPr>
          <a:xfrm>
            <a:off x="2315812" y="382758"/>
            <a:ext cx="7464982" cy="5608507"/>
          </a:xfrm>
          <a:prstGeom prst="rect">
            <a:avLst/>
          </a:prstGeom>
        </p:spPr>
      </p:pic>
    </p:spTree>
    <p:extLst>
      <p:ext uri="{BB962C8B-B14F-4D97-AF65-F5344CB8AC3E}">
        <p14:creationId xmlns:p14="http://schemas.microsoft.com/office/powerpoint/2010/main" val="3361439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CBC445-14BE-4B41-99C5-AB99CC6F934B}"/>
              </a:ext>
            </a:extLst>
          </p:cNvPr>
          <p:cNvSpPr>
            <a:spLocks noGrp="1"/>
          </p:cNvSpPr>
          <p:nvPr>
            <p:ph type="sldNum" sz="quarter" idx="4"/>
          </p:nvPr>
        </p:nvSpPr>
        <p:spPr/>
        <p:txBody>
          <a:bodyPr/>
          <a:lstStyle/>
          <a:p>
            <a:fld id="{86EE7409-6A40-4D5F-9523-C70A03FE5356}" type="slidenum">
              <a:rPr lang="en-US" smtClean="0"/>
              <a:pPr/>
              <a:t>29</a:t>
            </a:fld>
            <a:endParaRPr lang="en-US" dirty="0"/>
          </a:p>
        </p:txBody>
      </p:sp>
      <p:pic>
        <p:nvPicPr>
          <p:cNvPr id="5" name="Picture 4">
            <a:extLst>
              <a:ext uri="{FF2B5EF4-FFF2-40B4-BE49-F238E27FC236}">
                <a16:creationId xmlns:a16="http://schemas.microsoft.com/office/drawing/2014/main" id="{3BB910EE-162C-4442-8D0C-EF452FC5D734}"/>
              </a:ext>
            </a:extLst>
          </p:cNvPr>
          <p:cNvPicPr>
            <a:picLocks noChangeAspect="1"/>
          </p:cNvPicPr>
          <p:nvPr/>
        </p:nvPicPr>
        <p:blipFill>
          <a:blip r:embed="rId2"/>
          <a:stretch>
            <a:fillRect/>
          </a:stretch>
        </p:blipFill>
        <p:spPr>
          <a:xfrm>
            <a:off x="2026658" y="201267"/>
            <a:ext cx="8043290" cy="6042994"/>
          </a:xfrm>
          <a:prstGeom prst="rect">
            <a:avLst/>
          </a:prstGeom>
        </p:spPr>
      </p:pic>
    </p:spTree>
    <p:extLst>
      <p:ext uri="{BB962C8B-B14F-4D97-AF65-F5344CB8AC3E}">
        <p14:creationId xmlns:p14="http://schemas.microsoft.com/office/powerpoint/2010/main" val="1571131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67" dirty="0"/>
              <a:t>Energy in Hennepin County</a:t>
            </a:r>
          </a:p>
        </p:txBody>
      </p:sp>
      <p:sp>
        <p:nvSpPr>
          <p:cNvPr id="6" name="TextBox 5"/>
          <p:cNvSpPr txBox="1"/>
          <p:nvPr/>
        </p:nvSpPr>
        <p:spPr>
          <a:xfrm>
            <a:off x="609600" y="1691149"/>
            <a:ext cx="4857136" cy="954107"/>
          </a:xfrm>
          <a:prstGeom prst="rect">
            <a:avLst/>
          </a:prstGeom>
          <a:noFill/>
        </p:spPr>
        <p:txBody>
          <a:bodyPr wrap="square" rtlCol="0">
            <a:spAutoFit/>
          </a:bodyPr>
          <a:lstStyle/>
          <a:p>
            <a:pPr algn="ctr"/>
            <a:r>
              <a:rPr lang="en-US" sz="3200" b="1" dirty="0">
                <a:latin typeface="Segoe UI Semibold" panose="020B0702040204020203" pitchFamily="34" charset="0"/>
                <a:cs typeface="Segoe UI Semibold" panose="020B0702040204020203" pitchFamily="34" charset="0"/>
              </a:rPr>
              <a:t>Consume energy </a:t>
            </a:r>
            <a:br>
              <a:rPr lang="en-US" sz="2400" dirty="0">
                <a:latin typeface="Segoe UI Semibold" panose="020B0702040204020203" pitchFamily="34" charset="0"/>
                <a:cs typeface="Segoe UI Semibold" panose="020B0702040204020203" pitchFamily="34" charset="0"/>
              </a:rPr>
            </a:br>
            <a:r>
              <a:rPr lang="en-US" sz="2400" b="1" dirty="0">
                <a:latin typeface="Segoe UI Semibold" panose="020B0702040204020203" pitchFamily="34" charset="0"/>
                <a:cs typeface="Segoe UI Semibold" panose="020B0702040204020203" pitchFamily="34" charset="0"/>
              </a:rPr>
              <a:t>conducting county business</a:t>
            </a:r>
          </a:p>
        </p:txBody>
      </p:sp>
      <p:sp>
        <p:nvSpPr>
          <p:cNvPr id="7" name="TextBox 6"/>
          <p:cNvSpPr txBox="1"/>
          <p:nvPr/>
        </p:nvSpPr>
        <p:spPr>
          <a:xfrm>
            <a:off x="5899355" y="1691149"/>
            <a:ext cx="5289755" cy="954107"/>
          </a:xfrm>
          <a:prstGeom prst="rect">
            <a:avLst/>
          </a:prstGeom>
          <a:noFill/>
        </p:spPr>
        <p:txBody>
          <a:bodyPr wrap="square" rtlCol="0">
            <a:spAutoFit/>
          </a:bodyPr>
          <a:lstStyle/>
          <a:p>
            <a:pPr algn="ctr"/>
            <a:r>
              <a:rPr lang="en-US" sz="3200" b="1" dirty="0">
                <a:latin typeface="Segoe UI Semibold" panose="020B0702040204020203" pitchFamily="34" charset="0"/>
                <a:cs typeface="Segoe UI Semibold" panose="020B0702040204020203" pitchFamily="34" charset="0"/>
              </a:rPr>
              <a:t>Produce energy</a:t>
            </a:r>
            <a:br>
              <a:rPr lang="en-US" sz="2400" dirty="0">
                <a:latin typeface="Segoe UI Semibold" panose="020B0702040204020203" pitchFamily="34" charset="0"/>
                <a:cs typeface="Segoe UI Semibold" panose="020B0702040204020203" pitchFamily="34" charset="0"/>
              </a:rPr>
            </a:br>
            <a:endParaRPr lang="en-US" sz="2400" b="1" dirty="0">
              <a:latin typeface="Segoe UI Semibold" panose="020B0702040204020203" pitchFamily="34" charset="0"/>
              <a:cs typeface="Segoe UI Semibold" panose="020B0702040204020203" pitchFamily="34" charset="0"/>
            </a:endParaRPr>
          </a:p>
        </p:txBody>
      </p:sp>
      <p:cxnSp>
        <p:nvCxnSpPr>
          <p:cNvPr id="9" name="Straight Connector 8"/>
          <p:cNvCxnSpPr/>
          <p:nvPr/>
        </p:nvCxnSpPr>
        <p:spPr>
          <a:xfrm flipH="1">
            <a:off x="5506065" y="2645256"/>
            <a:ext cx="1" cy="3096781"/>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078285" y="5092104"/>
            <a:ext cx="2359739"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Fleet</a:t>
            </a:r>
          </a:p>
        </p:txBody>
      </p:sp>
      <p:sp>
        <p:nvSpPr>
          <p:cNvPr id="12" name="TextBox 11"/>
          <p:cNvSpPr txBox="1"/>
          <p:nvPr/>
        </p:nvSpPr>
        <p:spPr>
          <a:xfrm>
            <a:off x="650509" y="5090139"/>
            <a:ext cx="2359735"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Buildings</a:t>
            </a: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78285" y="3243442"/>
            <a:ext cx="2359739" cy="1573157"/>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0509" y="3251203"/>
            <a:ext cx="2359735" cy="1573157"/>
          </a:xfrm>
          <a:prstGeom prst="rect">
            <a:avLst/>
          </a:prstGeom>
        </p:spPr>
      </p:pic>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03620" y="3240472"/>
            <a:ext cx="1907652" cy="1573157"/>
          </a:xfrm>
          <a:prstGeom prst="rect">
            <a:avLst/>
          </a:prstGeom>
        </p:spPr>
      </p:pic>
      <p:sp>
        <p:nvSpPr>
          <p:cNvPr id="16" name="TextBox 15"/>
          <p:cNvSpPr txBox="1"/>
          <p:nvPr/>
        </p:nvSpPr>
        <p:spPr>
          <a:xfrm>
            <a:off x="7599745" y="5050343"/>
            <a:ext cx="2376484" cy="420564"/>
          </a:xfrm>
          <a:prstGeom prst="rect">
            <a:avLst/>
          </a:prstGeom>
          <a:noFill/>
        </p:spPr>
        <p:txBody>
          <a:bodyPr wrap="square" rtlCol="0">
            <a:spAutoFit/>
          </a:bodyPr>
          <a:lstStyle/>
          <a:p>
            <a:pPr algn="ctr"/>
            <a:r>
              <a:rPr lang="en-US" sz="2133" b="1" dirty="0">
                <a:latin typeface="Arial" panose="020B0604020202020204" pitchFamily="34" charset="0"/>
                <a:cs typeface="Arial" panose="020B0604020202020204" pitchFamily="34" charset="0"/>
              </a:rPr>
              <a:t>Energy Center</a:t>
            </a:r>
          </a:p>
        </p:txBody>
      </p:sp>
      <p:sp>
        <p:nvSpPr>
          <p:cNvPr id="17" name="TextBox 16"/>
          <p:cNvSpPr txBox="1"/>
          <p:nvPr/>
        </p:nvSpPr>
        <p:spPr>
          <a:xfrm>
            <a:off x="5801122" y="5050066"/>
            <a:ext cx="1798623"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HERC</a:t>
            </a:r>
          </a:p>
        </p:txBody>
      </p:sp>
      <p:sp>
        <p:nvSpPr>
          <p:cNvPr id="18" name="TextBox 17"/>
          <p:cNvSpPr txBox="1"/>
          <p:nvPr/>
        </p:nvSpPr>
        <p:spPr>
          <a:xfrm>
            <a:off x="9886385" y="5029600"/>
            <a:ext cx="2064191"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Solar</a:t>
            </a:r>
          </a:p>
        </p:txBody>
      </p:sp>
      <p:pic>
        <p:nvPicPr>
          <p:cNvPr id="19" name="Picture 18"/>
          <p:cNvPicPr>
            <a:picLocks noChangeAspect="1"/>
          </p:cNvPicPr>
          <p:nvPr/>
        </p:nvPicPr>
        <p:blipFill rotWithShape="1">
          <a:blip r:embed="rId6" cstate="screen">
            <a:extLst>
              <a:ext uri="{28A0092B-C50C-407E-A947-70E740481C1C}">
                <a14:useLocalDpi xmlns:a14="http://schemas.microsoft.com/office/drawing/2010/main"/>
              </a:ext>
            </a:extLst>
          </a:blip>
          <a:srcRect l="8845" r="14932"/>
          <a:stretch/>
        </p:blipFill>
        <p:spPr>
          <a:xfrm>
            <a:off x="5801124" y="3261067"/>
            <a:ext cx="1798621" cy="1573157"/>
          </a:xfrm>
          <a:prstGeom prst="rect">
            <a:avLst/>
          </a:prstGeom>
        </p:spPr>
      </p:pic>
      <p:pic>
        <p:nvPicPr>
          <p:cNvPr id="20" name="Picture 1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86385" y="3241339"/>
            <a:ext cx="2064191" cy="1592885"/>
          </a:xfrm>
          <a:prstGeom prst="rect">
            <a:avLst/>
          </a:prstGeom>
        </p:spPr>
      </p:pic>
      <p:sp>
        <p:nvSpPr>
          <p:cNvPr id="4" name="Slide Number Placeholder 3"/>
          <p:cNvSpPr>
            <a:spLocks noGrp="1"/>
          </p:cNvSpPr>
          <p:nvPr>
            <p:ph type="sldNum" sz="quarter" idx="12"/>
          </p:nvPr>
        </p:nvSpPr>
        <p:spPr/>
        <p:txBody>
          <a:bodyPr/>
          <a:lstStyle/>
          <a:p>
            <a:fld id="{8A6F6127-BD63-394A-8983-7FE9BFD5D191}" type="slidenum">
              <a:rPr lang="en-US" smtClean="0"/>
              <a:t>3</a:t>
            </a:fld>
            <a:endParaRPr lang="en-US" dirty="0"/>
          </a:p>
        </p:txBody>
      </p:sp>
    </p:spTree>
    <p:extLst>
      <p:ext uri="{BB962C8B-B14F-4D97-AF65-F5344CB8AC3E}">
        <p14:creationId xmlns:p14="http://schemas.microsoft.com/office/powerpoint/2010/main" val="2446842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73803F-5B81-48F1-A9F7-31FC681F0290}"/>
              </a:ext>
            </a:extLst>
          </p:cNvPr>
          <p:cNvSpPr>
            <a:spLocks noGrp="1"/>
          </p:cNvSpPr>
          <p:nvPr>
            <p:ph type="sldNum" sz="quarter" idx="4"/>
          </p:nvPr>
        </p:nvSpPr>
        <p:spPr/>
        <p:txBody>
          <a:bodyPr/>
          <a:lstStyle/>
          <a:p>
            <a:fld id="{86EE7409-6A40-4D5F-9523-C70A03FE5356}" type="slidenum">
              <a:rPr lang="en-US" smtClean="0"/>
              <a:pPr/>
              <a:t>30</a:t>
            </a:fld>
            <a:endParaRPr lang="en-US" dirty="0"/>
          </a:p>
        </p:txBody>
      </p:sp>
      <p:pic>
        <p:nvPicPr>
          <p:cNvPr id="5" name="Picture 4">
            <a:extLst>
              <a:ext uri="{FF2B5EF4-FFF2-40B4-BE49-F238E27FC236}">
                <a16:creationId xmlns:a16="http://schemas.microsoft.com/office/drawing/2014/main" id="{0257C458-C503-4613-80F2-19922BB5B67C}"/>
              </a:ext>
            </a:extLst>
          </p:cNvPr>
          <p:cNvPicPr>
            <a:picLocks noChangeAspect="1"/>
          </p:cNvPicPr>
          <p:nvPr/>
        </p:nvPicPr>
        <p:blipFill>
          <a:blip r:embed="rId2"/>
          <a:stretch>
            <a:fillRect/>
          </a:stretch>
        </p:blipFill>
        <p:spPr>
          <a:xfrm>
            <a:off x="2102660" y="362816"/>
            <a:ext cx="7891286" cy="5928792"/>
          </a:xfrm>
          <a:prstGeom prst="rect">
            <a:avLst/>
          </a:prstGeom>
        </p:spPr>
      </p:pic>
    </p:spTree>
    <p:extLst>
      <p:ext uri="{BB962C8B-B14F-4D97-AF65-F5344CB8AC3E}">
        <p14:creationId xmlns:p14="http://schemas.microsoft.com/office/powerpoint/2010/main" val="2645938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6D28F1-6951-4093-B35A-1F05EB15ADC0}"/>
              </a:ext>
            </a:extLst>
          </p:cNvPr>
          <p:cNvSpPr>
            <a:spLocks noGrp="1"/>
          </p:cNvSpPr>
          <p:nvPr>
            <p:ph type="sldNum" sz="quarter" idx="4"/>
          </p:nvPr>
        </p:nvSpPr>
        <p:spPr/>
        <p:txBody>
          <a:bodyPr/>
          <a:lstStyle/>
          <a:p>
            <a:fld id="{86EE7409-6A40-4D5F-9523-C70A03FE5356}" type="slidenum">
              <a:rPr lang="en-US" smtClean="0"/>
              <a:pPr/>
              <a:t>31</a:t>
            </a:fld>
            <a:endParaRPr lang="en-US" dirty="0"/>
          </a:p>
        </p:txBody>
      </p:sp>
      <p:pic>
        <p:nvPicPr>
          <p:cNvPr id="5" name="Picture 4">
            <a:extLst>
              <a:ext uri="{FF2B5EF4-FFF2-40B4-BE49-F238E27FC236}">
                <a16:creationId xmlns:a16="http://schemas.microsoft.com/office/drawing/2014/main" id="{27A60B4D-443F-433F-9A4D-A565562C205B}"/>
              </a:ext>
            </a:extLst>
          </p:cNvPr>
          <p:cNvPicPr>
            <a:picLocks noChangeAspect="1"/>
          </p:cNvPicPr>
          <p:nvPr/>
        </p:nvPicPr>
        <p:blipFill>
          <a:blip r:embed="rId2"/>
          <a:stretch>
            <a:fillRect/>
          </a:stretch>
        </p:blipFill>
        <p:spPr>
          <a:xfrm>
            <a:off x="2139477" y="418138"/>
            <a:ext cx="7817651" cy="5873470"/>
          </a:xfrm>
          <a:prstGeom prst="rect">
            <a:avLst/>
          </a:prstGeom>
        </p:spPr>
      </p:pic>
    </p:spTree>
    <p:extLst>
      <p:ext uri="{BB962C8B-B14F-4D97-AF65-F5344CB8AC3E}">
        <p14:creationId xmlns:p14="http://schemas.microsoft.com/office/powerpoint/2010/main" val="272452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320800" y="3556000"/>
            <a:ext cx="10668000" cy="2514600"/>
          </a:xfrm>
        </p:spPr>
        <p:txBody>
          <a:bodyPr>
            <a:normAutofit/>
          </a:bodyPr>
          <a:lstStyle/>
          <a:p>
            <a:r>
              <a:rPr lang="en-US" sz="2667" dirty="0">
                <a:latin typeface="Arial" panose="020B0604020202020204" pitchFamily="34" charset="0"/>
                <a:cs typeface="Arial" panose="020B0604020202020204" pitchFamily="34" charset="0"/>
              </a:rPr>
              <a:t>REIMAGINING A 100-YEAR-OLD BUILDING</a:t>
            </a:r>
          </a:p>
        </p:txBody>
      </p:sp>
      <p:sp>
        <p:nvSpPr>
          <p:cNvPr id="6" name="Content Placeholder 5"/>
          <p:cNvSpPr>
            <a:spLocks noGrp="1"/>
          </p:cNvSpPr>
          <p:nvPr>
            <p:ph sz="quarter" idx="4294967295"/>
          </p:nvPr>
        </p:nvSpPr>
        <p:spPr>
          <a:xfrm>
            <a:off x="609600" y="1498600"/>
            <a:ext cx="9997016" cy="2235200"/>
          </a:xfrm>
        </p:spPr>
        <p:txBody>
          <a:bodyPr>
            <a:normAutofit fontScale="92500"/>
          </a:bodyPr>
          <a:lstStyle/>
          <a:p>
            <a:pPr marL="0" indent="0">
              <a:buNone/>
            </a:pPr>
            <a:r>
              <a:rPr lang="en-US" sz="7200" b="1" dirty="0">
                <a:latin typeface="Arial" panose="020B0604020202020204" pitchFamily="34" charset="0"/>
                <a:cs typeface="Arial" panose="020B0604020202020204" pitchFamily="34" charset="0"/>
              </a:rPr>
              <a:t>JR. ACHIEVEMENT OF THE UPPER MIDWEST:</a:t>
            </a:r>
          </a:p>
        </p:txBody>
      </p:sp>
    </p:spTree>
    <p:extLst>
      <p:ext uri="{BB962C8B-B14F-4D97-AF65-F5344CB8AC3E}">
        <p14:creationId xmlns:p14="http://schemas.microsoft.com/office/powerpoint/2010/main" val="2063255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9E2C32-47E3-4ED7-A890-74B792532B2B}"/>
              </a:ext>
            </a:extLst>
          </p:cNvPr>
          <p:cNvSpPr txBox="1"/>
          <p:nvPr/>
        </p:nvSpPr>
        <p:spPr>
          <a:xfrm>
            <a:off x="3352800" y="3352561"/>
            <a:ext cx="4165600" cy="156966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Jennifer Buck</a:t>
            </a:r>
          </a:p>
          <a:p>
            <a:r>
              <a:rPr lang="en-US" sz="2400" dirty="0">
                <a:latin typeface="Arial" panose="020B0604020202020204" pitchFamily="34" charset="0"/>
                <a:cs typeface="Arial" panose="020B0604020202020204" pitchFamily="34" charset="0"/>
              </a:rPr>
              <a:t>AIA, LEED AP BD+C</a:t>
            </a:r>
          </a:p>
          <a:p>
            <a:r>
              <a:rPr lang="en-US" sz="2400" dirty="0">
                <a:latin typeface="Arial" panose="020B0604020202020204" pitchFamily="34" charset="0"/>
                <a:cs typeface="Arial" panose="020B0604020202020204" pitchFamily="34" charset="0"/>
              </a:rPr>
              <a:t>Senior Associate</a:t>
            </a:r>
          </a:p>
          <a:p>
            <a:endParaRPr lang="en-US" sz="24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FA56B207-4725-4DB6-9F3C-A64A1CBE88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817" t="6331" r="5404" b="11501"/>
          <a:stretch/>
        </p:blipFill>
        <p:spPr>
          <a:xfrm>
            <a:off x="679350" y="2006601"/>
            <a:ext cx="2502100" cy="2502100"/>
          </a:xfrm>
          <a:prstGeom prst="rect">
            <a:avLst/>
          </a:prstGeom>
        </p:spPr>
      </p:pic>
      <p:sp>
        <p:nvSpPr>
          <p:cNvPr id="12" name="Title 1">
            <a:extLst>
              <a:ext uri="{FF2B5EF4-FFF2-40B4-BE49-F238E27FC236}">
                <a16:creationId xmlns:a16="http://schemas.microsoft.com/office/drawing/2014/main" id="{89516409-F2E6-412D-B2FD-F0C542D3B318}"/>
              </a:ext>
            </a:extLst>
          </p:cNvPr>
          <p:cNvSpPr>
            <a:spLocks noGrp="1"/>
          </p:cNvSpPr>
          <p:nvPr>
            <p:ph type="title"/>
          </p:nvPr>
        </p:nvSpPr>
        <p:spPr>
          <a:xfrm>
            <a:off x="609600" y="555173"/>
            <a:ext cx="10972800" cy="964367"/>
          </a:xfrm>
        </p:spPr>
        <p:txBody>
          <a:bodyPr/>
          <a:lstStyle/>
          <a:p>
            <a:r>
              <a:rPr lang="en-US" b="1" dirty="0">
                <a:latin typeface="Arial" panose="020B0604020202020204" pitchFamily="34" charset="0"/>
                <a:cs typeface="Arial" panose="020B0604020202020204" pitchFamily="34" charset="0"/>
              </a:rPr>
              <a:t>Hello.</a:t>
            </a:r>
          </a:p>
        </p:txBody>
      </p:sp>
    </p:spTree>
    <p:extLst>
      <p:ext uri="{BB962C8B-B14F-4D97-AF65-F5344CB8AC3E}">
        <p14:creationId xmlns:p14="http://schemas.microsoft.com/office/powerpoint/2010/main" val="2991938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A8821-A300-4285-99FE-43499C5CA281}"/>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Project Team</a:t>
            </a:r>
          </a:p>
        </p:txBody>
      </p:sp>
      <p:sp>
        <p:nvSpPr>
          <p:cNvPr id="3" name="Content Placeholder 2">
            <a:extLst>
              <a:ext uri="{FF2B5EF4-FFF2-40B4-BE49-F238E27FC236}">
                <a16:creationId xmlns:a16="http://schemas.microsoft.com/office/drawing/2014/main" id="{2119DE89-69A6-44FA-85A4-CA7C10CB78CF}"/>
              </a:ext>
            </a:extLst>
          </p:cNvPr>
          <p:cNvSpPr>
            <a:spLocks noGrp="1"/>
          </p:cNvSpPr>
          <p:nvPr>
            <p:ph idx="1"/>
          </p:nvPr>
        </p:nvSpPr>
        <p:spPr/>
        <p:txBody>
          <a:bodyPr>
            <a:normAutofit fontScale="77500" lnSpcReduction="20000"/>
          </a:bodyPr>
          <a:lstStyle/>
          <a:p>
            <a:pPr lvl="0"/>
            <a:r>
              <a:rPr lang="en-US" sz="2667" dirty="0">
                <a:latin typeface="Arial" panose="020B0604020202020204" pitchFamily="34" charset="0"/>
                <a:cs typeface="Arial" panose="020B0604020202020204" pitchFamily="34" charset="0"/>
              </a:rPr>
              <a:t>RSP – Architect</a:t>
            </a:r>
          </a:p>
          <a:p>
            <a:pPr lvl="0"/>
            <a:r>
              <a:rPr lang="en-US" sz="2667" dirty="0">
                <a:latin typeface="Arial" panose="020B0604020202020204" pitchFamily="34" charset="0"/>
                <a:cs typeface="Arial" panose="020B0604020202020204" pitchFamily="34" charset="0"/>
              </a:rPr>
              <a:t>JAUM – Owner </a:t>
            </a:r>
          </a:p>
          <a:p>
            <a:pPr lvl="1"/>
            <a:r>
              <a:rPr lang="en-US" sz="2667" dirty="0">
                <a:latin typeface="Arial" panose="020B0604020202020204" pitchFamily="34" charset="0"/>
                <a:cs typeface="Arial" panose="020B0604020202020204" pitchFamily="34" charset="0"/>
              </a:rPr>
              <a:t>Gina Blayney and Jolene Hart;  JAUM board members</a:t>
            </a:r>
          </a:p>
          <a:p>
            <a:pPr lvl="0"/>
            <a:r>
              <a:rPr lang="en-US" sz="2667" dirty="0">
                <a:latin typeface="Arial" panose="020B0604020202020204" pitchFamily="34" charset="0"/>
                <a:cs typeface="Arial" panose="020B0604020202020204" pitchFamily="34" charset="0"/>
              </a:rPr>
              <a:t>Owner’s reps – Michelle McGuire and Wendy Rogers</a:t>
            </a:r>
          </a:p>
          <a:p>
            <a:pPr lvl="0"/>
            <a:r>
              <a:rPr lang="en-US" sz="2667" dirty="0">
                <a:latin typeface="Arial" panose="020B0604020202020204" pitchFamily="34" charset="0"/>
                <a:cs typeface="Arial" panose="020B0604020202020204" pitchFamily="34" charset="0"/>
              </a:rPr>
              <a:t>Mortenson – General Contractor</a:t>
            </a:r>
          </a:p>
          <a:p>
            <a:pPr lvl="0"/>
            <a:r>
              <a:rPr lang="en-US" sz="2667" dirty="0">
                <a:latin typeface="Arial" panose="020B0604020202020204" pitchFamily="34" charset="0"/>
                <a:cs typeface="Arial" panose="020B0604020202020204" pitchFamily="34" charset="0"/>
              </a:rPr>
              <a:t>Anderson Companies – Pre Construction Pricing</a:t>
            </a:r>
          </a:p>
          <a:p>
            <a:pPr lvl="0"/>
            <a:r>
              <a:rPr lang="en-US" sz="2667" dirty="0">
                <a:latin typeface="Arial" panose="020B0604020202020204" pitchFamily="34" charset="0"/>
                <a:cs typeface="Arial" panose="020B0604020202020204" pitchFamily="34" charset="0"/>
              </a:rPr>
              <a:t>ERA – Structural Engineers</a:t>
            </a:r>
          </a:p>
          <a:p>
            <a:pPr lvl="0"/>
            <a:r>
              <a:rPr lang="en-US" sz="2667" dirty="0" err="1">
                <a:latin typeface="Arial" panose="020B0604020202020204" pitchFamily="34" charset="0"/>
                <a:cs typeface="Arial" panose="020B0604020202020204" pitchFamily="34" charset="0"/>
              </a:rPr>
              <a:t>Emanuelson-Podas</a:t>
            </a:r>
            <a:r>
              <a:rPr lang="en-US" sz="2667" dirty="0">
                <a:latin typeface="Arial" panose="020B0604020202020204" pitchFamily="34" charset="0"/>
                <a:cs typeface="Arial" panose="020B0604020202020204" pitchFamily="34" charset="0"/>
              </a:rPr>
              <a:t> – MEP engineers</a:t>
            </a:r>
          </a:p>
          <a:p>
            <a:endParaRPr lang="en-US" sz="2667"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0223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Selected Site – 1745 University Ave West</a:t>
            </a:r>
          </a:p>
        </p:txBody>
      </p:sp>
      <p:pic>
        <p:nvPicPr>
          <p:cNvPr id="4" name="Content Placeholder 3"/>
          <p:cNvPicPr>
            <a:picLocks noGrp="1" noChangeAspect="1"/>
          </p:cNvPicPr>
          <p:nvPr>
            <p:ph idx="1"/>
          </p:nvPr>
        </p:nvPicPr>
        <p:blipFill>
          <a:blip r:embed="rId2"/>
          <a:stretch>
            <a:fillRect/>
          </a:stretch>
        </p:blipFill>
        <p:spPr>
          <a:xfrm>
            <a:off x="863828" y="1600200"/>
            <a:ext cx="10464344" cy="4419600"/>
          </a:xfrm>
          <a:prstGeom prst="rect">
            <a:avLst/>
          </a:prstGeom>
        </p:spPr>
      </p:pic>
    </p:spTree>
    <p:extLst>
      <p:ext uri="{BB962C8B-B14F-4D97-AF65-F5344CB8AC3E}">
        <p14:creationId xmlns:p14="http://schemas.microsoft.com/office/powerpoint/2010/main" val="1114821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522A8-3B8A-429A-87DF-0D3F8814F69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8510ACB-8B3B-407B-BD1C-7A753DC4C03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E09C344-4644-4625-B49B-62A66CB7C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939799"/>
            <a:ext cx="12598400" cy="9058353"/>
          </a:xfrm>
          <a:prstGeom prst="rect">
            <a:avLst/>
          </a:prstGeom>
        </p:spPr>
      </p:pic>
    </p:spTree>
    <p:extLst>
      <p:ext uri="{BB962C8B-B14F-4D97-AF65-F5344CB8AC3E}">
        <p14:creationId xmlns:p14="http://schemas.microsoft.com/office/powerpoint/2010/main" val="3102770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0E32E7-4115-4596-9634-6023266ACB5A}"/>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37715924-0A05-4A15-B8E1-51FEB4CE01E8}"/>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12ACB00B-E562-42A9-A72B-938C3D557F4C}"/>
              </a:ext>
            </a:extLst>
          </p:cNvPr>
          <p:cNvSpPr>
            <a:spLocks noGrp="1"/>
          </p:cNvSpPr>
          <p:nvPr>
            <p:ph type="body" sz="half" idx="2"/>
          </p:nvPr>
        </p:nvSpPr>
        <p:spPr/>
        <p:txBody>
          <a:bodyPr/>
          <a:lstStyle/>
          <a:p>
            <a:endParaRPr lang="en-US" dirty="0"/>
          </a:p>
        </p:txBody>
      </p:sp>
      <p:pic>
        <p:nvPicPr>
          <p:cNvPr id="6" name="Picture 5">
            <a:extLst>
              <a:ext uri="{FF2B5EF4-FFF2-40B4-BE49-F238E27FC236}">
                <a16:creationId xmlns:a16="http://schemas.microsoft.com/office/drawing/2014/main" id="{35871882-1EA5-4324-A2B7-BD0D33D44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72803" y="2563396"/>
            <a:ext cx="3653592" cy="5384800"/>
          </a:xfrm>
          <a:prstGeom prst="rect">
            <a:avLst/>
          </a:prstGeom>
        </p:spPr>
      </p:pic>
      <p:pic>
        <p:nvPicPr>
          <p:cNvPr id="8" name="Picture 7">
            <a:extLst>
              <a:ext uri="{FF2B5EF4-FFF2-40B4-BE49-F238E27FC236}">
                <a16:creationId xmlns:a16="http://schemas.microsoft.com/office/drawing/2014/main" id="{038C8DD3-4FDA-4469-A559-C7BABB886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634211" y="-1157146"/>
            <a:ext cx="3759135" cy="5413155"/>
          </a:xfrm>
          <a:prstGeom prst="rect">
            <a:avLst/>
          </a:prstGeom>
        </p:spPr>
      </p:pic>
      <p:pic>
        <p:nvPicPr>
          <p:cNvPr id="10" name="Picture 9">
            <a:extLst>
              <a:ext uri="{FF2B5EF4-FFF2-40B4-BE49-F238E27FC236}">
                <a16:creationId xmlns:a16="http://schemas.microsoft.com/office/drawing/2014/main" id="{208F056C-F001-472E-9F6F-E42D2C0CB3CA}"/>
              </a:ext>
            </a:extLst>
          </p:cNvPr>
          <p:cNvPicPr>
            <a:picLocks noChangeAspect="1"/>
          </p:cNvPicPr>
          <p:nvPr/>
        </p:nvPicPr>
        <p:blipFill rotWithShape="1">
          <a:blip r:embed="rId4">
            <a:extLst>
              <a:ext uri="{28A0092B-C50C-407E-A947-70E740481C1C}">
                <a14:useLocalDpi xmlns:a14="http://schemas.microsoft.com/office/drawing/2010/main" val="0"/>
              </a:ext>
            </a:extLst>
          </a:blip>
          <a:srcRect l="-2248" t="11321" r="2805" b="-10764"/>
          <a:stretch/>
        </p:blipFill>
        <p:spPr>
          <a:xfrm rot="5400000">
            <a:off x="-2377443" y="-1940494"/>
            <a:ext cx="7336528" cy="10709643"/>
          </a:xfrm>
          <a:prstGeom prst="rect">
            <a:avLst/>
          </a:prstGeom>
        </p:spPr>
      </p:pic>
    </p:spTree>
    <p:extLst>
      <p:ext uri="{BB962C8B-B14F-4D97-AF65-F5344CB8AC3E}">
        <p14:creationId xmlns:p14="http://schemas.microsoft.com/office/powerpoint/2010/main" val="1989863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3E77833-EAE7-4D4B-9F4E-0FC20F9907C9}"/>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6" name="Picture 15">
            <a:extLst>
              <a:ext uri="{FF2B5EF4-FFF2-40B4-BE49-F238E27FC236}">
                <a16:creationId xmlns:a16="http://schemas.microsoft.com/office/drawing/2014/main" id="{51B5E343-FA19-496E-9A03-E41968E21D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4449" y="857249"/>
            <a:ext cx="6858000" cy="5143500"/>
          </a:xfrm>
          <a:prstGeom prst="rect">
            <a:avLst/>
          </a:prstGeom>
        </p:spPr>
      </p:pic>
      <p:pic>
        <p:nvPicPr>
          <p:cNvPr id="22" name="Picture 21">
            <a:extLst>
              <a:ext uri="{FF2B5EF4-FFF2-40B4-BE49-F238E27FC236}">
                <a16:creationId xmlns:a16="http://schemas.microsoft.com/office/drawing/2014/main" id="{0EDF67E9-E6A8-427F-9911-2B4AFD22AE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4354" y="-1"/>
            <a:ext cx="5143500" cy="6858000"/>
          </a:xfrm>
          <a:prstGeom prst="rect">
            <a:avLst/>
          </a:prstGeom>
        </p:spPr>
      </p:pic>
    </p:spTree>
    <p:extLst>
      <p:ext uri="{BB962C8B-B14F-4D97-AF65-F5344CB8AC3E}">
        <p14:creationId xmlns:p14="http://schemas.microsoft.com/office/powerpoint/2010/main" val="1771296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B2297E8-CC5A-4B41-9443-618CF83D7D31}"/>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0233EF88-D2D3-4F1C-8BC4-8A808E8AA5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0101" y="0"/>
            <a:ext cx="5143500" cy="6858000"/>
          </a:xfrm>
          <a:prstGeom prst="rect">
            <a:avLst/>
          </a:prstGeom>
        </p:spPr>
      </p:pic>
      <p:pic>
        <p:nvPicPr>
          <p:cNvPr id="5" name="Picture 4">
            <a:extLst>
              <a:ext uri="{FF2B5EF4-FFF2-40B4-BE49-F238E27FC236}">
                <a16:creationId xmlns:a16="http://schemas.microsoft.com/office/drawing/2014/main" id="{00D0FAAB-21C4-4134-B424-FFE1B598E9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62" r="26335" b="754"/>
          <a:stretch/>
        </p:blipFill>
        <p:spPr>
          <a:xfrm>
            <a:off x="0" y="0"/>
            <a:ext cx="7010400" cy="6858000"/>
          </a:xfrm>
          <a:prstGeom prst="rect">
            <a:avLst/>
          </a:prstGeom>
        </p:spPr>
      </p:pic>
    </p:spTree>
    <p:extLst>
      <p:ext uri="{BB962C8B-B14F-4D97-AF65-F5344CB8AC3E}">
        <p14:creationId xmlns:p14="http://schemas.microsoft.com/office/powerpoint/2010/main" val="1499904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849983" cy="1325563"/>
          </a:xfrm>
        </p:spPr>
        <p:txBody>
          <a:bodyPr/>
          <a:lstStyle/>
          <a:p>
            <a:r>
              <a:rPr lang="en-US" dirty="0"/>
              <a:t>Why is conserving energy important?</a:t>
            </a:r>
          </a:p>
        </p:txBody>
      </p:sp>
      <p:sp>
        <p:nvSpPr>
          <p:cNvPr id="3" name="Content Placeholder 2"/>
          <p:cNvSpPr>
            <a:spLocks noGrp="1"/>
          </p:cNvSpPr>
          <p:nvPr>
            <p:ph sz="quarter" idx="11"/>
          </p:nvPr>
        </p:nvSpPr>
        <p:spPr>
          <a:xfrm>
            <a:off x="838200" y="1978925"/>
            <a:ext cx="6085113" cy="3636567"/>
          </a:xfrm>
        </p:spPr>
        <p:txBody>
          <a:bodyPr>
            <a:normAutofit/>
          </a:bodyPr>
          <a:lstStyle/>
          <a:p>
            <a:r>
              <a:rPr lang="en-US" dirty="0"/>
              <a:t>Helps mitigate climate change</a:t>
            </a:r>
          </a:p>
          <a:p>
            <a:r>
              <a:rPr lang="en-US" dirty="0"/>
              <a:t>Improves air quality to protect public health</a:t>
            </a:r>
          </a:p>
          <a:p>
            <a:r>
              <a:rPr lang="en-US" dirty="0"/>
              <a:t>Saves money </a:t>
            </a:r>
          </a:p>
          <a:p>
            <a:pPr marL="0" indent="0">
              <a:buNone/>
            </a:pPr>
            <a:endParaRPr lang="en-US" dirty="0"/>
          </a:p>
          <a:p>
            <a:pPr lvl="1"/>
            <a:endParaRPr lang="en-US" dirty="0"/>
          </a:p>
          <a:p>
            <a:pPr lvl="1"/>
            <a:endParaRPr lang="en-US" dirty="0"/>
          </a:p>
        </p:txBody>
      </p:sp>
      <p:sp>
        <p:nvSpPr>
          <p:cNvPr id="5" name="Slide Number Placeholder 4"/>
          <p:cNvSpPr>
            <a:spLocks noGrp="1"/>
          </p:cNvSpPr>
          <p:nvPr>
            <p:ph type="sldNum" sz="quarter" idx="4"/>
          </p:nvPr>
        </p:nvSpPr>
        <p:spPr/>
        <p:txBody>
          <a:bodyPr/>
          <a:lstStyle/>
          <a:p>
            <a:fld id="{86EE7409-6A40-4D5F-9523-C70A03FE5356}" type="slidenum">
              <a:rPr lang="en-US" smtClean="0"/>
              <a:pPr/>
              <a:t>4</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7975"/>
          <a:stretch/>
        </p:blipFill>
        <p:spPr>
          <a:xfrm>
            <a:off x="7243729" y="0"/>
            <a:ext cx="4948271" cy="6848669"/>
          </a:xfrm>
          <a:prstGeom prst="rect">
            <a:avLst/>
          </a:prstGeom>
        </p:spPr>
      </p:pic>
    </p:spTree>
    <p:extLst>
      <p:ext uri="{BB962C8B-B14F-4D97-AF65-F5344CB8AC3E}">
        <p14:creationId xmlns:p14="http://schemas.microsoft.com/office/powerpoint/2010/main" val="1670910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A16189-6BBD-4E79-8113-46AC0940A793}"/>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05910475-C366-4121-BCA5-C154A50B981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B2AEC8-EE8D-4EF5-AB8B-F7E419E3844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928B4D2-12EF-42E2-8DA3-FDA84F7606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22" r="2222"/>
          <a:stretch/>
        </p:blipFill>
        <p:spPr>
          <a:xfrm>
            <a:off x="1" y="0"/>
            <a:ext cx="7823201" cy="6858000"/>
          </a:xfrm>
          <a:prstGeom prst="rect">
            <a:avLst/>
          </a:prstGeom>
        </p:spPr>
      </p:pic>
      <p:pic>
        <p:nvPicPr>
          <p:cNvPr id="5" name="Picture 4">
            <a:extLst>
              <a:ext uri="{FF2B5EF4-FFF2-40B4-BE49-F238E27FC236}">
                <a16:creationId xmlns:a16="http://schemas.microsoft.com/office/drawing/2014/main" id="{AF4DEDC0-B1B7-41C7-BEDA-046699C7AE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9" b="18553"/>
          <a:stretch/>
        </p:blipFill>
        <p:spPr>
          <a:xfrm rot="5400000">
            <a:off x="6680199" y="1346198"/>
            <a:ext cx="6858000" cy="4165601"/>
          </a:xfrm>
          <a:prstGeom prst="rect">
            <a:avLst/>
          </a:prstGeom>
        </p:spPr>
      </p:pic>
    </p:spTree>
    <p:extLst>
      <p:ext uri="{BB962C8B-B14F-4D97-AF65-F5344CB8AC3E}">
        <p14:creationId xmlns:p14="http://schemas.microsoft.com/office/powerpoint/2010/main" val="3325603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6BD1A6-24CF-4D2D-B78D-4389E742DA66}"/>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86F73DAF-6021-4B9F-94AC-8A6E71BB50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514C16-0788-4734-B9A1-77AD8E6B85C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7879F6D-AE53-4F7B-9FE1-74A9578481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64" b="4042"/>
          <a:stretch/>
        </p:blipFill>
        <p:spPr>
          <a:xfrm>
            <a:off x="1" y="0"/>
            <a:ext cx="8817935" cy="6858000"/>
          </a:xfrm>
          <a:prstGeom prst="rect">
            <a:avLst/>
          </a:prstGeom>
        </p:spPr>
      </p:pic>
      <p:pic>
        <p:nvPicPr>
          <p:cNvPr id="5" name="Picture 4">
            <a:extLst>
              <a:ext uri="{FF2B5EF4-FFF2-40B4-BE49-F238E27FC236}">
                <a16:creationId xmlns:a16="http://schemas.microsoft.com/office/drawing/2014/main" id="{99DBBC2D-9B30-43FC-9737-B5F6CC0E85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463" b="16328"/>
          <a:stretch/>
        </p:blipFill>
        <p:spPr>
          <a:xfrm rot="5400000">
            <a:off x="7239000" y="1803400"/>
            <a:ext cx="6858000" cy="3251200"/>
          </a:xfrm>
          <a:prstGeom prst="rect">
            <a:avLst/>
          </a:prstGeom>
        </p:spPr>
      </p:pic>
    </p:spTree>
    <p:extLst>
      <p:ext uri="{BB962C8B-B14F-4D97-AF65-F5344CB8AC3E}">
        <p14:creationId xmlns:p14="http://schemas.microsoft.com/office/powerpoint/2010/main" val="4231866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27DE-5921-4802-8609-C0BE58D53DBD}"/>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D228CCBA-53AA-4BED-9E32-B118BA172EA6}"/>
              </a:ext>
            </a:extLst>
          </p:cNvPr>
          <p:cNvSpPr>
            <a:spLocks noGrp="1"/>
          </p:cNvSpPr>
          <p:nvPr>
            <p:ph type="body" sz="half" idx="2"/>
          </p:nvPr>
        </p:nvSpPr>
        <p:spPr/>
        <p:txBody>
          <a:bodyPr/>
          <a:lstStyle/>
          <a:p>
            <a:endParaRPr lang="en-US"/>
          </a:p>
        </p:txBody>
      </p:sp>
      <p:pic>
        <p:nvPicPr>
          <p:cNvPr id="9" name="Picture 8">
            <a:extLst>
              <a:ext uri="{FF2B5EF4-FFF2-40B4-BE49-F238E27FC236}">
                <a16:creationId xmlns:a16="http://schemas.microsoft.com/office/drawing/2014/main" id="{C1AEA06D-72E5-4D7B-AB62-EF73E21E19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Content Placeholder 11">
            <a:extLst>
              <a:ext uri="{FF2B5EF4-FFF2-40B4-BE49-F238E27FC236}">
                <a16:creationId xmlns:a16="http://schemas.microsoft.com/office/drawing/2014/main" id="{A7C0227B-DFCA-4758-92F6-203F6C847728}"/>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9413683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8EA8B-9262-4CBC-8BAF-9B24888C539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AFF6B4-4EF6-43BB-B932-2F7651344B79}"/>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1A0C16F7-4B4E-43B6-8572-B008114623EC}"/>
              </a:ext>
            </a:extLst>
          </p:cNvPr>
          <p:cNvSpPr>
            <a:spLocks noGrp="1"/>
          </p:cNvSpPr>
          <p:nvPr>
            <p:ph type="body" sz="half" idx="2"/>
          </p:nvPr>
        </p:nvSpPr>
        <p:spPr/>
        <p:txBody>
          <a:bodyPr/>
          <a:lstStyle/>
          <a:p>
            <a:endParaRPr lang="en-US"/>
          </a:p>
        </p:txBody>
      </p:sp>
      <p:pic>
        <p:nvPicPr>
          <p:cNvPr id="6" name="Content Placeholder 6">
            <a:extLst>
              <a:ext uri="{FF2B5EF4-FFF2-40B4-BE49-F238E27FC236}">
                <a16:creationId xmlns:a16="http://schemas.microsoft.com/office/drawing/2014/main" id="{5D867067-D570-4AC5-A903-45D4ACF0D2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71548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77C2-40F4-40D2-8DCF-15177E9BD5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7350DE-78B1-4015-B9B4-C1CBF06C66AC}"/>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E83CD568-DE10-4FA9-9CF9-FFD2154ACCC6}"/>
              </a:ext>
            </a:extLst>
          </p:cNvPr>
          <p:cNvSpPr>
            <a:spLocks noGrp="1"/>
          </p:cNvSpPr>
          <p:nvPr>
            <p:ph type="body" sz="half" idx="2"/>
          </p:nvPr>
        </p:nvSpPr>
        <p:spPr/>
        <p:txBody>
          <a:bodyPr/>
          <a:lstStyle/>
          <a:p>
            <a:endParaRPr lang="en-US"/>
          </a:p>
        </p:txBody>
      </p:sp>
      <p:pic>
        <p:nvPicPr>
          <p:cNvPr id="6" name="Picture 5">
            <a:extLst>
              <a:ext uri="{FF2B5EF4-FFF2-40B4-BE49-F238E27FC236}">
                <a16:creationId xmlns:a16="http://schemas.microsoft.com/office/drawing/2014/main" id="{FBB5688A-E903-4AC2-AFFA-F22ADF8073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1146937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0C5C0-0646-44C2-B46B-FC0A304DB7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1DD571F-D98B-446A-84FC-0C39C8E902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0400" y="6045200"/>
            <a:ext cx="1625600" cy="812800"/>
          </a:xfrm>
          <a:prstGeom prst="rect">
            <a:avLst/>
          </a:prstGeom>
        </p:spPr>
      </p:pic>
      <p:sp>
        <p:nvSpPr>
          <p:cNvPr id="6" name="Rectangle 5">
            <a:extLst>
              <a:ext uri="{FF2B5EF4-FFF2-40B4-BE49-F238E27FC236}">
                <a16:creationId xmlns:a16="http://schemas.microsoft.com/office/drawing/2014/main" id="{AC2D921B-FF45-4D69-BE7E-CC17658C14DA}"/>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AA150D9E-7E27-4AF5-B7FB-7754EAA01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000" y="-25399"/>
            <a:ext cx="9676801" cy="6912865"/>
          </a:xfrm>
          <a:prstGeom prst="rect">
            <a:avLst/>
          </a:prstGeom>
        </p:spPr>
      </p:pic>
    </p:spTree>
    <p:extLst>
      <p:ext uri="{BB962C8B-B14F-4D97-AF65-F5344CB8AC3E}">
        <p14:creationId xmlns:p14="http://schemas.microsoft.com/office/powerpoint/2010/main" val="714903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1F51BB-617A-42F8-9551-A4AEABECDDEE}"/>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21BB8C71-4E92-408A-AE71-CB4DC6795E0B}"/>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FA6E71D5-4F40-4076-8A39-7340F9E52F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1813"/>
          <a:stretch/>
        </p:blipFill>
        <p:spPr>
          <a:xfrm>
            <a:off x="-978426" y="0"/>
            <a:ext cx="9068855" cy="6858000"/>
          </a:xfrm>
        </p:spPr>
      </p:pic>
      <p:pic>
        <p:nvPicPr>
          <p:cNvPr id="10" name="Picture 9">
            <a:extLst>
              <a:ext uri="{FF2B5EF4-FFF2-40B4-BE49-F238E27FC236}">
                <a16:creationId xmlns:a16="http://schemas.microsoft.com/office/drawing/2014/main" id="{2F7E6C57-B1E4-4940-8AFE-55F9FC6522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8171" y="0"/>
            <a:ext cx="4573429" cy="6858000"/>
          </a:xfrm>
          <a:prstGeom prst="rect">
            <a:avLst/>
          </a:prstGeom>
        </p:spPr>
      </p:pic>
    </p:spTree>
    <p:extLst>
      <p:ext uri="{BB962C8B-B14F-4D97-AF65-F5344CB8AC3E}">
        <p14:creationId xmlns:p14="http://schemas.microsoft.com/office/powerpoint/2010/main" val="23700059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AC44DF-42D7-46CD-8873-5D9604B73AC8}"/>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84522593-21B1-4F79-92D8-3F53367841CF}"/>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9C254A50-D8A2-4598-B314-A33D82ED939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334" r="408" b="5662"/>
          <a:stretch/>
        </p:blipFill>
        <p:spPr>
          <a:xfrm>
            <a:off x="406400" y="0"/>
            <a:ext cx="11379200" cy="6858000"/>
          </a:xfrm>
        </p:spPr>
      </p:pic>
    </p:spTree>
    <p:extLst>
      <p:ext uri="{BB962C8B-B14F-4D97-AF65-F5344CB8AC3E}">
        <p14:creationId xmlns:p14="http://schemas.microsoft.com/office/powerpoint/2010/main" val="2480288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F5E9A7-C8C5-4CB3-A2A3-FC251EC11E3C}"/>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 name="Picture 2">
            <a:extLst>
              <a:ext uri="{FF2B5EF4-FFF2-40B4-BE49-F238E27FC236}">
                <a16:creationId xmlns:a16="http://schemas.microsoft.com/office/drawing/2014/main" id="{6698F14C-F560-488B-A46F-0036EB9F6D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1312" y="177800"/>
            <a:ext cx="4336288" cy="6502400"/>
          </a:xfrm>
          <a:prstGeom prst="rect">
            <a:avLst/>
          </a:prstGeom>
        </p:spPr>
      </p:pic>
      <p:pic>
        <p:nvPicPr>
          <p:cNvPr id="10" name="Content Placeholder 9">
            <a:extLst>
              <a:ext uri="{FF2B5EF4-FFF2-40B4-BE49-F238E27FC236}">
                <a16:creationId xmlns:a16="http://schemas.microsoft.com/office/drawing/2014/main" id="{F02BB8A6-2EA9-45ED-A5E3-84E57D5761E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400800" y="166914"/>
            <a:ext cx="4336288" cy="6502401"/>
          </a:xfrm>
        </p:spPr>
      </p:pic>
    </p:spTree>
    <p:extLst>
      <p:ext uri="{BB962C8B-B14F-4D97-AF65-F5344CB8AC3E}">
        <p14:creationId xmlns:p14="http://schemas.microsoft.com/office/powerpoint/2010/main" val="20117952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2088219-80C4-4FC8-9918-315CD05CC1B4}"/>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84522593-21B1-4F79-92D8-3F53367841CF}"/>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92310613-6F9F-491C-A865-86C01141D686}"/>
              </a:ext>
            </a:extLst>
          </p:cNvPr>
          <p:cNvSpPr>
            <a:spLocks noGrp="1"/>
          </p:cNvSpPr>
          <p:nvPr>
            <p:ph type="body" sz="half" idx="2"/>
          </p:nvPr>
        </p:nvSpPr>
        <p:spPr/>
        <p:txBody>
          <a:bodyPr/>
          <a:lstStyle/>
          <a:p>
            <a:endParaRPr lang="en-US"/>
          </a:p>
        </p:txBody>
      </p:sp>
      <p:pic>
        <p:nvPicPr>
          <p:cNvPr id="12" name="Content Placeholder 11">
            <a:extLst>
              <a:ext uri="{FF2B5EF4-FFF2-40B4-BE49-F238E27FC236}">
                <a16:creationId xmlns:a16="http://schemas.microsoft.com/office/drawing/2014/main" id="{8F724CA7-5815-47E8-9661-8C5A32F2E52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26" b="311"/>
          <a:stretch/>
        </p:blipFill>
        <p:spPr>
          <a:xfrm>
            <a:off x="2032000" y="0"/>
            <a:ext cx="8636000" cy="6858000"/>
          </a:xfrm>
        </p:spPr>
      </p:pic>
    </p:spTree>
    <p:extLst>
      <p:ext uri="{BB962C8B-B14F-4D97-AF65-F5344CB8AC3E}">
        <p14:creationId xmlns:p14="http://schemas.microsoft.com/office/powerpoint/2010/main" val="3187102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838200" y="365126"/>
            <a:ext cx="10515600" cy="954224"/>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dirty="0"/>
              <a:t>Energy Use by Type</a:t>
            </a:r>
          </a:p>
        </p:txBody>
      </p:sp>
      <p:sp>
        <p:nvSpPr>
          <p:cNvPr id="3" name="Slide Number Placeholder 2"/>
          <p:cNvSpPr>
            <a:spLocks noGrp="1"/>
          </p:cNvSpPr>
          <p:nvPr>
            <p:ph type="sldNum" sz="quarter" idx="4"/>
          </p:nvPr>
        </p:nvSpPr>
        <p:spPr/>
        <p:txBody>
          <a:bodyPr/>
          <a:lstStyle/>
          <a:p>
            <a:fld id="{86EE7409-6A40-4D5F-9523-C70A03FE5356}" type="slidenum">
              <a:rPr lang="en-US" smtClean="0"/>
              <a:pPr/>
              <a:t>5</a:t>
            </a:fld>
            <a:endParaRPr lang="en-US" dirty="0"/>
          </a:p>
        </p:txBody>
      </p:sp>
      <p:pic>
        <p:nvPicPr>
          <p:cNvPr id="2" name="Picture 1"/>
          <p:cNvPicPr>
            <a:picLocks noChangeAspect="1"/>
          </p:cNvPicPr>
          <p:nvPr/>
        </p:nvPicPr>
        <p:blipFill rotWithShape="1">
          <a:blip r:embed="rId3"/>
          <a:srcRect l="-1" t="6770" r="-422"/>
          <a:stretch/>
        </p:blipFill>
        <p:spPr>
          <a:xfrm>
            <a:off x="573695" y="723330"/>
            <a:ext cx="11044609" cy="6394273"/>
          </a:xfrm>
          <a:prstGeom prst="rect">
            <a:avLst/>
          </a:prstGeom>
        </p:spPr>
      </p:pic>
    </p:spTree>
    <p:extLst>
      <p:ext uri="{BB962C8B-B14F-4D97-AF65-F5344CB8AC3E}">
        <p14:creationId xmlns:p14="http://schemas.microsoft.com/office/powerpoint/2010/main" val="25008929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C1537-6FB7-42D8-861B-2E686EF25C3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Owner Education </a:t>
            </a:r>
          </a:p>
        </p:txBody>
      </p:sp>
      <p:sp>
        <p:nvSpPr>
          <p:cNvPr id="4" name="Text Placeholder 3">
            <a:extLst>
              <a:ext uri="{FF2B5EF4-FFF2-40B4-BE49-F238E27FC236}">
                <a16:creationId xmlns:a16="http://schemas.microsoft.com/office/drawing/2014/main" id="{C2C5297C-4B46-49AA-9D2C-75BFA4DC42B1}"/>
              </a:ext>
            </a:extLst>
          </p:cNvPr>
          <p:cNvSpPr>
            <a:spLocks noGrp="1"/>
          </p:cNvSpPr>
          <p:nvPr>
            <p:ph type="body" sz="half" idx="2"/>
          </p:nvPr>
        </p:nvSpPr>
        <p:spPr/>
        <p:txBody>
          <a:bodyPr/>
          <a:lstStyle/>
          <a:p>
            <a:pPr marL="380990" indent="-380990">
              <a:buFont typeface="Arial" panose="020B0604020202020204" pitchFamily="34" charset="0"/>
              <a:buChar char="•"/>
            </a:pPr>
            <a:r>
              <a:rPr lang="en-US" dirty="0">
                <a:latin typeface="Arial" panose="020B0604020202020204" pitchFamily="34" charset="0"/>
                <a:cs typeface="Arial" panose="020B0604020202020204" pitchFamily="34" charset="0"/>
              </a:rPr>
              <a:t>Landing on a site, then a design</a:t>
            </a:r>
          </a:p>
          <a:p>
            <a:pPr marL="380990" indent="-380990">
              <a:buFont typeface="Arial" panose="020B0604020202020204" pitchFamily="34" charset="0"/>
              <a:buChar char="•"/>
            </a:pPr>
            <a:r>
              <a:rPr lang="en-US" dirty="0">
                <a:latin typeface="Arial" panose="020B0604020202020204" pitchFamily="34" charset="0"/>
                <a:cs typeface="Arial" panose="020B0604020202020204" pitchFamily="34" charset="0"/>
              </a:rPr>
              <a:t>Budget driven design when non-profit</a:t>
            </a:r>
          </a:p>
          <a:p>
            <a:pPr marL="380990" indent="-380990">
              <a:buFont typeface="Arial" panose="020B0604020202020204" pitchFamily="34" charset="0"/>
              <a:buChar char="•"/>
            </a:pPr>
            <a:r>
              <a:rPr lang="en-US" dirty="0">
                <a:latin typeface="Arial" panose="020B0604020202020204" pitchFamily="34" charset="0"/>
                <a:cs typeface="Arial" panose="020B0604020202020204" pitchFamily="34" charset="0"/>
              </a:rPr>
              <a:t>Going design build</a:t>
            </a:r>
          </a:p>
          <a:p>
            <a:pPr marL="380990" indent="-380990">
              <a:buFont typeface="Arial" panose="020B0604020202020204" pitchFamily="34" charset="0"/>
              <a:buChar char="•"/>
            </a:pPr>
            <a:r>
              <a:rPr lang="en-US" dirty="0">
                <a:latin typeface="Arial" panose="020B0604020202020204" pitchFamily="34" charset="0"/>
                <a:cs typeface="Arial" panose="020B0604020202020204" pitchFamily="34" charset="0"/>
              </a:rPr>
              <a:t>Decisions, decisions, decisions!</a:t>
            </a:r>
          </a:p>
          <a:p>
            <a:pPr marL="380990" indent="-380990">
              <a:buFont typeface="Arial" panose="020B0604020202020204" pitchFamily="34" charset="0"/>
              <a:buChar char="•"/>
            </a:pPr>
            <a:r>
              <a:rPr lang="en-US" dirty="0">
                <a:latin typeface="Arial" panose="020B0604020202020204" pitchFamily="34" charset="0"/>
                <a:cs typeface="Arial" panose="020B0604020202020204" pitchFamily="34" charset="0"/>
              </a:rPr>
              <a:t>Non-profit specific processes </a:t>
            </a:r>
          </a:p>
          <a:p>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C9D4D07-F172-4A75-99EF-EE4465C8CD70}"/>
              </a:ext>
            </a:extLst>
          </p:cNvPr>
          <p:cNvPicPr>
            <a:picLocks noChangeAspect="1"/>
          </p:cNvPicPr>
          <p:nvPr/>
        </p:nvPicPr>
        <p:blipFill>
          <a:blip r:embed="rId3">
            <a:alphaModFix amt="20000"/>
          </a:blip>
          <a:stretch>
            <a:fillRect/>
          </a:stretch>
        </p:blipFill>
        <p:spPr>
          <a:xfrm>
            <a:off x="5791201" y="1600201"/>
            <a:ext cx="4814433" cy="3116580"/>
          </a:xfrm>
          <a:prstGeom prst="rect">
            <a:avLst/>
          </a:prstGeom>
        </p:spPr>
      </p:pic>
    </p:spTree>
    <p:extLst>
      <p:ext uri="{BB962C8B-B14F-4D97-AF65-F5344CB8AC3E}">
        <p14:creationId xmlns:p14="http://schemas.microsoft.com/office/powerpoint/2010/main" val="19622557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C1537-6FB7-42D8-861B-2E686EF25C3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JAUM’s Green Story</a:t>
            </a:r>
          </a:p>
        </p:txBody>
      </p:sp>
      <p:sp>
        <p:nvSpPr>
          <p:cNvPr id="4" name="Text Placeholder 3">
            <a:extLst>
              <a:ext uri="{FF2B5EF4-FFF2-40B4-BE49-F238E27FC236}">
                <a16:creationId xmlns:a16="http://schemas.microsoft.com/office/drawing/2014/main" id="{C2C5297C-4B46-49AA-9D2C-75BFA4DC42B1}"/>
              </a:ext>
            </a:extLst>
          </p:cNvPr>
          <p:cNvSpPr>
            <a:spLocks noGrp="1"/>
          </p:cNvSpPr>
          <p:nvPr>
            <p:ph type="body" sz="half" idx="2"/>
          </p:nvPr>
        </p:nvSpPr>
        <p:spPr/>
        <p:txBody>
          <a:bodyPr/>
          <a:lstStyle/>
          <a:p>
            <a:pPr marL="380990" indent="-380990">
              <a:buFont typeface="Arial" panose="020B0604020202020204" pitchFamily="34" charset="0"/>
              <a:buChar char="•"/>
            </a:pPr>
            <a:r>
              <a:rPr lang="en-US" dirty="0">
                <a:latin typeface="Arial" panose="020B0604020202020204" pitchFamily="34" charset="0"/>
                <a:cs typeface="Arial" panose="020B0604020202020204" pitchFamily="34" charset="0"/>
              </a:rPr>
              <a:t>Traditional LEED path vs.</a:t>
            </a:r>
          </a:p>
          <a:p>
            <a:pPr marL="380990" indent="-380990">
              <a:buFont typeface="Arial" panose="020B0604020202020204" pitchFamily="34" charset="0"/>
              <a:buChar char="•"/>
            </a:pPr>
            <a:r>
              <a:rPr lang="en-US" dirty="0">
                <a:latin typeface="Arial" panose="020B0604020202020204" pitchFamily="34" charset="0"/>
                <a:cs typeface="Arial" panose="020B0604020202020204" pitchFamily="34" charset="0"/>
              </a:rPr>
              <a:t>Non-traditional LEED path - post construction</a:t>
            </a:r>
          </a:p>
          <a:p>
            <a:pPr marL="380990" indent="-380990">
              <a:buFont typeface="Arial" panose="020B0604020202020204" pitchFamily="34" charset="0"/>
              <a:buChar char="•"/>
            </a:pPr>
            <a:r>
              <a:rPr lang="en-US" dirty="0">
                <a:latin typeface="Arial" panose="020B0604020202020204" pitchFamily="34" charset="0"/>
                <a:cs typeface="Arial" panose="020B0604020202020204" pitchFamily="34" charset="0"/>
              </a:rPr>
              <a:t>High focus on student education</a:t>
            </a:r>
          </a:p>
          <a:p>
            <a:pPr marL="380990" indent="-380990">
              <a:buFont typeface="Arial" panose="020B0604020202020204" pitchFamily="34" charset="0"/>
              <a:buChar char="•"/>
            </a:pPr>
            <a:r>
              <a:rPr lang="en-US" dirty="0">
                <a:latin typeface="Arial" panose="020B0604020202020204" pitchFamily="34" charset="0"/>
                <a:cs typeface="Arial" panose="020B0604020202020204" pitchFamily="34" charset="0"/>
              </a:rPr>
              <a:t>Partners in the community </a:t>
            </a:r>
          </a:p>
          <a:p>
            <a:pPr marL="380990" indent="-38099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66D30DC-7DEB-444D-A075-9EFF944753B6}"/>
              </a:ext>
            </a:extLst>
          </p:cNvPr>
          <p:cNvPicPr>
            <a:picLocks noChangeAspect="1"/>
          </p:cNvPicPr>
          <p:nvPr/>
        </p:nvPicPr>
        <p:blipFill>
          <a:blip r:embed="rId3">
            <a:alphaModFix amt="20000"/>
          </a:blip>
          <a:stretch>
            <a:fillRect/>
          </a:stretch>
        </p:blipFill>
        <p:spPr>
          <a:xfrm>
            <a:off x="5839884" y="498031"/>
            <a:ext cx="4470400" cy="5861939"/>
          </a:xfrm>
          <a:prstGeom prst="rect">
            <a:avLst/>
          </a:prstGeom>
        </p:spPr>
      </p:pic>
    </p:spTree>
    <p:extLst>
      <p:ext uri="{BB962C8B-B14F-4D97-AF65-F5344CB8AC3E}">
        <p14:creationId xmlns:p14="http://schemas.microsoft.com/office/powerpoint/2010/main" val="42422207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03956-743F-4A25-8583-1E82BD596D30}"/>
              </a:ext>
            </a:extLst>
          </p:cNvPr>
          <p:cNvSpPr>
            <a:spLocks noGrp="1"/>
          </p:cNvSpPr>
          <p:nvPr>
            <p:ph type="title"/>
          </p:nvPr>
        </p:nvSpPr>
        <p:spPr>
          <a:xfrm>
            <a:off x="609605" y="273052"/>
            <a:ext cx="5079996" cy="943848"/>
          </a:xfrm>
        </p:spPr>
        <p:txBody>
          <a:bodyPr/>
          <a:lstStyle/>
          <a:p>
            <a:r>
              <a:rPr lang="en-US" dirty="0">
                <a:latin typeface="Arial" panose="020B0604020202020204" pitchFamily="34" charset="0"/>
                <a:cs typeface="Arial" panose="020B0604020202020204" pitchFamily="34" charset="0"/>
              </a:rPr>
              <a:t>LEED O+M (Operations and Maintenance) Certification </a:t>
            </a:r>
          </a:p>
        </p:txBody>
      </p:sp>
      <p:sp>
        <p:nvSpPr>
          <p:cNvPr id="4" name="Text Placeholder 3">
            <a:extLst>
              <a:ext uri="{FF2B5EF4-FFF2-40B4-BE49-F238E27FC236}">
                <a16:creationId xmlns:a16="http://schemas.microsoft.com/office/drawing/2014/main" id="{2E233CC8-5740-4D41-9741-05B2C4838928}"/>
              </a:ext>
            </a:extLst>
          </p:cNvPr>
          <p:cNvSpPr>
            <a:spLocks noGrp="1"/>
          </p:cNvSpPr>
          <p:nvPr>
            <p:ph type="body" sz="half" idx="2"/>
          </p:nvPr>
        </p:nvSpPr>
        <p:spPr/>
        <p:txBody>
          <a:bodyPr>
            <a:normAutofit fontScale="92500" lnSpcReduction="20000"/>
          </a:bodyPr>
          <a:lstStyle/>
          <a:p>
            <a:pPr lvl="0"/>
            <a:r>
              <a:rPr lang="en-US" dirty="0">
                <a:latin typeface="Arial" panose="020B0604020202020204" pitchFamily="34" charset="0"/>
                <a:cs typeface="Arial" panose="020B0604020202020204" pitchFamily="34" charset="0"/>
              </a:rPr>
              <a:t>Innovation credits for education </a:t>
            </a:r>
          </a:p>
          <a:p>
            <a:pPr marL="380990" indent="-380990">
              <a:buFont typeface="Arial" panose="020B0604020202020204" pitchFamily="34" charset="0"/>
              <a:buChar char="•"/>
            </a:pPr>
            <a:r>
              <a:rPr lang="en-US" dirty="0">
                <a:latin typeface="Arial" panose="020B0604020202020204" pitchFamily="34" charset="0"/>
                <a:cs typeface="Arial" panose="020B0604020202020204" pitchFamily="34" charset="0"/>
              </a:rPr>
              <a:t>Solar harvesting – panels on roof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with True North and Xcel Energy lease back program</a:t>
            </a:r>
          </a:p>
          <a:p>
            <a:pPr marL="380990" indent="-380990">
              <a:buFont typeface="Arial" panose="020B0604020202020204" pitchFamily="34" charset="0"/>
              <a:buChar char="•"/>
            </a:pPr>
            <a:r>
              <a:rPr lang="en-US" dirty="0">
                <a:latin typeface="Arial" panose="020B0604020202020204" pitchFamily="34" charset="0"/>
                <a:cs typeface="Arial" panose="020B0604020202020204" pitchFamily="34" charset="0"/>
              </a:rPr>
              <a:t>New, more energy efficient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mechanical systems</a:t>
            </a:r>
          </a:p>
          <a:p>
            <a:pPr marL="380990" indent="-380990">
              <a:buFont typeface="Arial" panose="020B0604020202020204" pitchFamily="34" charset="0"/>
              <a:buChar char="•"/>
            </a:pPr>
            <a:r>
              <a:rPr lang="en-US" dirty="0">
                <a:latin typeface="Arial" panose="020B0604020202020204" pitchFamily="34" charset="0"/>
                <a:cs typeface="Arial" panose="020B0604020202020204" pitchFamily="34" charset="0"/>
              </a:rPr>
              <a:t>High efficiency windows replaced on a portion of the building</a:t>
            </a:r>
          </a:p>
          <a:p>
            <a:pPr marL="380990" indent="-380990">
              <a:buFont typeface="Arial" panose="020B0604020202020204" pitchFamily="34" charset="0"/>
              <a:buChar char="•"/>
            </a:pPr>
            <a:r>
              <a:rPr lang="en-US" dirty="0">
                <a:latin typeface="Arial" panose="020B0604020202020204" pitchFamily="34" charset="0"/>
                <a:cs typeface="Arial" panose="020B0604020202020204" pitchFamily="34" charset="0"/>
              </a:rPr>
              <a:t>No VOC interior finishes</a:t>
            </a:r>
          </a:p>
          <a:p>
            <a:pPr marL="380990" indent="-380990">
              <a:buFont typeface="Arial" panose="020B0604020202020204" pitchFamily="34" charset="0"/>
              <a:buChar char="•"/>
            </a:pPr>
            <a:r>
              <a:rPr lang="en-US" dirty="0">
                <a:latin typeface="Arial" panose="020B0604020202020204" pitchFamily="34" charset="0"/>
                <a:cs typeface="Arial" panose="020B0604020202020204" pitchFamily="34" charset="0"/>
              </a:rPr>
              <a:t>Vacancy sensor lighting</a:t>
            </a:r>
          </a:p>
          <a:p>
            <a:pPr marL="380990" indent="-380990">
              <a:buFont typeface="Arial" panose="020B0604020202020204" pitchFamily="34" charset="0"/>
              <a:buChar char="•"/>
            </a:pPr>
            <a:r>
              <a:rPr lang="en-US" dirty="0">
                <a:latin typeface="Arial" panose="020B0604020202020204" pitchFamily="34" charset="0"/>
                <a:cs typeface="Arial" panose="020B0604020202020204" pitchFamily="34" charset="0"/>
              </a:rPr>
              <a:t>Local building products and labor</a:t>
            </a:r>
          </a:p>
          <a:p>
            <a:r>
              <a:rPr lang="en-US" i="1" dirty="0">
                <a:solidFill>
                  <a:schemeClr val="tx1">
                    <a:lumMod val="50000"/>
                    <a:lumOff val="50000"/>
                  </a:schemeClr>
                </a:solidFill>
                <a:latin typeface="Arial" panose="020B0604020202020204" pitchFamily="34" charset="0"/>
                <a:cs typeface="Arial" panose="020B0604020202020204" pitchFamily="34" charset="0"/>
              </a:rPr>
              <a:t>(Measurement will begin after </a:t>
            </a:r>
            <a:br>
              <a:rPr lang="en-US" i="1" dirty="0">
                <a:solidFill>
                  <a:schemeClr val="tx1">
                    <a:lumMod val="50000"/>
                    <a:lumOff val="50000"/>
                  </a:schemeClr>
                </a:solidFill>
                <a:latin typeface="Arial" panose="020B0604020202020204" pitchFamily="34" charset="0"/>
                <a:cs typeface="Arial" panose="020B0604020202020204" pitchFamily="34" charset="0"/>
              </a:rPr>
            </a:br>
            <a:r>
              <a:rPr lang="en-US" i="1" dirty="0">
                <a:solidFill>
                  <a:schemeClr val="tx1">
                    <a:lumMod val="50000"/>
                    <a:lumOff val="50000"/>
                  </a:schemeClr>
                </a:solidFill>
                <a:latin typeface="Arial" panose="020B0604020202020204" pitchFamily="34" charset="0"/>
                <a:cs typeface="Arial" panose="020B0604020202020204" pitchFamily="34" charset="0"/>
              </a:rPr>
              <a:t>1 year of operating)</a:t>
            </a:r>
          </a:p>
        </p:txBody>
      </p:sp>
      <p:pic>
        <p:nvPicPr>
          <p:cNvPr id="5" name="Picture 4">
            <a:extLst>
              <a:ext uri="{FF2B5EF4-FFF2-40B4-BE49-F238E27FC236}">
                <a16:creationId xmlns:a16="http://schemas.microsoft.com/office/drawing/2014/main" id="{C64AC988-AD98-4E90-B068-564F8BA5DF2A}"/>
              </a:ext>
            </a:extLst>
          </p:cNvPr>
          <p:cNvPicPr>
            <a:picLocks noChangeAspect="1"/>
          </p:cNvPicPr>
          <p:nvPr/>
        </p:nvPicPr>
        <p:blipFill>
          <a:blip r:embed="rId3">
            <a:alphaModFix amt="20000"/>
          </a:blip>
          <a:stretch>
            <a:fillRect/>
          </a:stretch>
        </p:blipFill>
        <p:spPr>
          <a:xfrm>
            <a:off x="6062922" y="1216899"/>
            <a:ext cx="4482681" cy="4454751"/>
          </a:xfrm>
          <a:prstGeom prst="rect">
            <a:avLst/>
          </a:prstGeom>
        </p:spPr>
      </p:pic>
    </p:spTree>
    <p:extLst>
      <p:ext uri="{BB962C8B-B14F-4D97-AF65-F5344CB8AC3E}">
        <p14:creationId xmlns:p14="http://schemas.microsoft.com/office/powerpoint/2010/main" val="14084610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C1537-6FB7-42D8-861B-2E686EF25C3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Just the First Chapter</a:t>
            </a:r>
          </a:p>
        </p:txBody>
      </p:sp>
      <p:sp>
        <p:nvSpPr>
          <p:cNvPr id="4" name="Text Placeholder 3">
            <a:extLst>
              <a:ext uri="{FF2B5EF4-FFF2-40B4-BE49-F238E27FC236}">
                <a16:creationId xmlns:a16="http://schemas.microsoft.com/office/drawing/2014/main" id="{C2C5297C-4B46-49AA-9D2C-75BFA4DC42B1}"/>
              </a:ext>
            </a:extLst>
          </p:cNvPr>
          <p:cNvSpPr>
            <a:spLocks noGrp="1"/>
          </p:cNvSpPr>
          <p:nvPr>
            <p:ph type="body" sz="half" idx="2"/>
          </p:nvPr>
        </p:nvSpPr>
        <p:spPr>
          <a:xfrm>
            <a:off x="609605" y="1295401"/>
            <a:ext cx="4470396" cy="4800603"/>
          </a:xfrm>
        </p:spPr>
        <p:txBody>
          <a:bodyPr/>
          <a:lstStyle/>
          <a:p>
            <a:pPr marL="380990" indent="-380990">
              <a:buFont typeface="Arial" panose="020B0604020202020204" pitchFamily="34" charset="0"/>
              <a:buChar char="•"/>
            </a:pPr>
            <a:r>
              <a:rPr lang="en-US" dirty="0">
                <a:latin typeface="Arial" panose="020B0604020202020204" pitchFamily="34" charset="0"/>
                <a:cs typeface="Arial" panose="020B0604020202020204" pitchFamily="34" charset="0"/>
              </a:rPr>
              <a:t>Learning from the building</a:t>
            </a:r>
          </a:p>
          <a:p>
            <a:pPr marL="380990" indent="-380990">
              <a:buFont typeface="Arial" panose="020B0604020202020204" pitchFamily="34" charset="0"/>
              <a:buChar char="•"/>
            </a:pPr>
            <a:r>
              <a:rPr lang="en-US" dirty="0">
                <a:latin typeface="Arial" panose="020B0604020202020204" pitchFamily="34" charset="0"/>
                <a:cs typeface="Arial" panose="020B0604020202020204" pitchFamily="34" charset="0"/>
              </a:rPr>
              <a:t>Once in a lifetime project </a:t>
            </a:r>
          </a:p>
          <a:p>
            <a:pPr marL="380990" indent="-380990">
              <a:buFont typeface="Arial" panose="020B0604020202020204" pitchFamily="34" charset="0"/>
              <a:buChar char="•"/>
            </a:pPr>
            <a:r>
              <a:rPr lang="en-US" dirty="0">
                <a:latin typeface="Arial" panose="020B0604020202020204" pitchFamily="34" charset="0"/>
                <a:cs typeface="Arial" panose="020B0604020202020204" pitchFamily="34" charset="0"/>
              </a:rPr>
              <a:t>Facility manager change end of 2018</a:t>
            </a:r>
          </a:p>
          <a:p>
            <a:pPr marL="990575" lvl="1" indent="-380990">
              <a:buFont typeface="Arial" panose="020B0604020202020204" pitchFamily="34" charset="0"/>
              <a:buChar char="•"/>
            </a:pPr>
            <a:r>
              <a:rPr lang="en-US" sz="1867" dirty="0">
                <a:latin typeface="Arial" panose="020B0604020202020204" pitchFamily="34" charset="0"/>
                <a:cs typeface="Arial" panose="020B0604020202020204" pitchFamily="34" charset="0"/>
              </a:rPr>
              <a:t>New FM is Fixed Assets MN</a:t>
            </a:r>
          </a:p>
          <a:p>
            <a:pPr marL="380990" indent="-38099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395AE50-442E-4ADC-968B-E30FEE79143D}"/>
              </a:ext>
            </a:extLst>
          </p:cNvPr>
          <p:cNvPicPr>
            <a:picLocks noChangeAspect="1"/>
          </p:cNvPicPr>
          <p:nvPr/>
        </p:nvPicPr>
        <p:blipFill>
          <a:blip r:embed="rId3">
            <a:alphaModFix amt="20000"/>
          </a:blip>
          <a:stretch>
            <a:fillRect/>
          </a:stretch>
        </p:blipFill>
        <p:spPr>
          <a:xfrm>
            <a:off x="6400800" y="1905001"/>
            <a:ext cx="4165600" cy="2483233"/>
          </a:xfrm>
          <a:prstGeom prst="rect">
            <a:avLst/>
          </a:prstGeom>
        </p:spPr>
      </p:pic>
    </p:spTree>
    <p:extLst>
      <p:ext uri="{BB962C8B-B14F-4D97-AF65-F5344CB8AC3E}">
        <p14:creationId xmlns:p14="http://schemas.microsoft.com/office/powerpoint/2010/main" val="21409440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9E2C32-47E3-4ED7-A890-74B792532B2B}"/>
              </a:ext>
            </a:extLst>
          </p:cNvPr>
          <p:cNvSpPr txBox="1"/>
          <p:nvPr/>
        </p:nvSpPr>
        <p:spPr>
          <a:xfrm>
            <a:off x="3352800" y="3022600"/>
            <a:ext cx="4165600" cy="2308324"/>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Jennifer Buck</a:t>
            </a:r>
          </a:p>
          <a:p>
            <a:r>
              <a:rPr lang="en-US" sz="2400" dirty="0">
                <a:latin typeface="Arial" panose="020B0604020202020204" pitchFamily="34" charset="0"/>
                <a:cs typeface="Arial" panose="020B0604020202020204" pitchFamily="34" charset="0"/>
              </a:rPr>
              <a:t>AIA, LEED AP BD+C</a:t>
            </a:r>
          </a:p>
          <a:p>
            <a:r>
              <a:rPr lang="en-US" sz="2400" dirty="0">
                <a:latin typeface="Arial" panose="020B0604020202020204" pitchFamily="34" charset="0"/>
                <a:cs typeface="Arial" panose="020B0604020202020204" pitchFamily="34" charset="0"/>
              </a:rPr>
              <a:t>Senior Associate</a:t>
            </a:r>
          </a:p>
          <a:p>
            <a:r>
              <a:rPr lang="en-US" sz="2400" u="sng"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Jennifer.Buck@rsparch.com</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FA56B207-4725-4DB6-9F3C-A64A1CBE88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817" t="6331" r="5404" b="11501"/>
          <a:stretch/>
        </p:blipFill>
        <p:spPr>
          <a:xfrm>
            <a:off x="679350" y="2006601"/>
            <a:ext cx="2502100" cy="2502100"/>
          </a:xfrm>
          <a:prstGeom prst="rect">
            <a:avLst/>
          </a:prstGeom>
        </p:spPr>
      </p:pic>
      <p:sp>
        <p:nvSpPr>
          <p:cNvPr id="12" name="Title 1">
            <a:extLst>
              <a:ext uri="{FF2B5EF4-FFF2-40B4-BE49-F238E27FC236}">
                <a16:creationId xmlns:a16="http://schemas.microsoft.com/office/drawing/2014/main" id="{89516409-F2E6-412D-B2FD-F0C542D3B318}"/>
              </a:ext>
            </a:extLst>
          </p:cNvPr>
          <p:cNvSpPr>
            <a:spLocks noGrp="1"/>
          </p:cNvSpPr>
          <p:nvPr>
            <p:ph type="title"/>
          </p:nvPr>
        </p:nvSpPr>
        <p:spPr>
          <a:xfrm>
            <a:off x="609600" y="555173"/>
            <a:ext cx="10972800" cy="964367"/>
          </a:xfrm>
        </p:spPr>
        <p:txBody>
          <a:bodyPr/>
          <a:lstStyle/>
          <a:p>
            <a:r>
              <a:rPr lang="en-US" b="1" dirty="0">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3096752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838200" y="365126"/>
            <a:ext cx="10515600" cy="954224"/>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dirty="0"/>
              <a:t>Energy Reduction Goal </a:t>
            </a:r>
          </a:p>
        </p:txBody>
      </p:sp>
      <p:sp>
        <p:nvSpPr>
          <p:cNvPr id="3" name="Slide Number Placeholder 2"/>
          <p:cNvSpPr>
            <a:spLocks noGrp="1"/>
          </p:cNvSpPr>
          <p:nvPr>
            <p:ph type="sldNum" sz="quarter" idx="4"/>
          </p:nvPr>
        </p:nvSpPr>
        <p:spPr/>
        <p:txBody>
          <a:bodyPr/>
          <a:lstStyle/>
          <a:p>
            <a:fld id="{86EE7409-6A40-4D5F-9523-C70A03FE5356}" type="slidenum">
              <a:rPr lang="en-US" smtClean="0"/>
              <a:pPr/>
              <a:t>6</a:t>
            </a:fld>
            <a:endParaRPr lang="en-US" dirty="0"/>
          </a:p>
        </p:txBody>
      </p:sp>
      <p:sp>
        <p:nvSpPr>
          <p:cNvPr id="6" name="TextBox 5"/>
          <p:cNvSpPr txBox="1"/>
          <p:nvPr/>
        </p:nvSpPr>
        <p:spPr>
          <a:xfrm>
            <a:off x="8321276" y="1071127"/>
            <a:ext cx="1200853" cy="1200329"/>
          </a:xfrm>
          <a:prstGeom prst="rect">
            <a:avLst/>
          </a:prstGeom>
          <a:noFill/>
        </p:spPr>
        <p:txBody>
          <a:bodyPr wrap="square" rtlCol="0">
            <a:spAutoFit/>
          </a:bodyPr>
          <a:lstStyle/>
          <a:p>
            <a:pPr algn="ctr"/>
            <a:r>
              <a:rPr lang="en-US" sz="2400" dirty="0">
                <a:latin typeface="Segoe UI Semibold" panose="020B0702040204020203" pitchFamily="34" charset="0"/>
                <a:cs typeface="Segoe UI Semibold" panose="020B0702040204020203" pitchFamily="34" charset="0"/>
              </a:rPr>
              <a:t>20% </a:t>
            </a:r>
            <a:r>
              <a:rPr lang="en-US" sz="2400" dirty="0">
                <a:latin typeface="Segoe UI Semibold" panose="020B0702040204020203" pitchFamily="34" charset="0"/>
                <a:cs typeface="Segoe UI Semibold" panose="020B0702040204020203" pitchFamily="34" charset="0"/>
                <a:sym typeface="Wingdings" panose="05000000000000000000" pitchFamily="2" charset="2"/>
              </a:rPr>
              <a:t></a:t>
            </a:r>
          </a:p>
          <a:p>
            <a:pPr algn="ctr"/>
            <a:r>
              <a:rPr lang="en-US" sz="2400" dirty="0">
                <a:latin typeface="Segoe UI Semibold" panose="020B0702040204020203" pitchFamily="34" charset="0"/>
                <a:cs typeface="Segoe UI Semibold" panose="020B0702040204020203" pitchFamily="34" charset="0"/>
                <a:sym typeface="Wingdings" panose="05000000000000000000" pitchFamily="2" charset="2"/>
              </a:rPr>
              <a:t>by</a:t>
            </a:r>
          </a:p>
          <a:p>
            <a:pPr algn="ctr"/>
            <a:r>
              <a:rPr lang="en-US" sz="2400" dirty="0">
                <a:latin typeface="Segoe UI Semibold" panose="020B0702040204020203" pitchFamily="34" charset="0"/>
                <a:cs typeface="Segoe UI Semibold" panose="020B0702040204020203" pitchFamily="34" charset="0"/>
                <a:sym typeface="Wingdings" panose="05000000000000000000" pitchFamily="2" charset="2"/>
              </a:rPr>
              <a:t>2020</a:t>
            </a:r>
            <a:endParaRPr lang="en-US" sz="2400" dirty="0">
              <a:latin typeface="Segoe UI Semibold" panose="020B0702040204020203" pitchFamily="34" charset="0"/>
              <a:cs typeface="Segoe UI Semibold" panose="020B0702040204020203" pitchFamily="34" charset="0"/>
            </a:endParaRPr>
          </a:p>
        </p:txBody>
      </p:sp>
      <p:graphicFrame>
        <p:nvGraphicFramePr>
          <p:cNvPr id="8" name="Chart 7"/>
          <p:cNvGraphicFramePr>
            <a:graphicFrameLocks/>
          </p:cNvGraphicFramePr>
          <p:nvPr>
            <p:extLst>
              <p:ext uri="{D42A27DB-BD31-4B8C-83A1-F6EECF244321}">
                <p14:modId xmlns:p14="http://schemas.microsoft.com/office/powerpoint/2010/main" val="1394893298"/>
              </p:ext>
            </p:extLst>
          </p:nvPr>
        </p:nvGraphicFramePr>
        <p:xfrm>
          <a:off x="1269498" y="1045605"/>
          <a:ext cx="8252631" cy="51867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8770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9653862"/>
              </p:ext>
            </p:extLst>
          </p:nvPr>
        </p:nvGraphicFramePr>
        <p:xfrm>
          <a:off x="3635021" y="428978"/>
          <a:ext cx="7969958" cy="570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Up Arrow 9"/>
          <p:cNvSpPr/>
          <p:nvPr/>
        </p:nvSpPr>
        <p:spPr>
          <a:xfrm rot="2064696">
            <a:off x="4991985" y="344331"/>
            <a:ext cx="527629" cy="5977412"/>
          </a:xfrm>
          <a:prstGeom prst="upArrow">
            <a:avLst/>
          </a:prstGeom>
          <a:solidFill>
            <a:srgbClr val="113C66">
              <a:alpha val="40000"/>
            </a:srgbClr>
          </a:solidFill>
          <a:ln>
            <a:solidFill>
              <a:srgbClr val="113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207022" y="1016784"/>
            <a:ext cx="3115733" cy="1169551"/>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Hydro Power</a:t>
            </a:r>
          </a:p>
          <a:p>
            <a:r>
              <a:rPr lang="en-US" sz="1400" dirty="0">
                <a:latin typeface="Segoe UI Semibold" panose="020B0702040204020203" pitchFamily="34" charset="0"/>
                <a:cs typeface="Segoe UI Semibold" panose="020B0702040204020203" pitchFamily="34" charset="0"/>
              </a:rPr>
              <a:t>  Biomass</a:t>
            </a:r>
          </a:p>
          <a:p>
            <a:r>
              <a:rPr lang="en-US" sz="1400" dirty="0">
                <a:latin typeface="Segoe UI Semibold" panose="020B0702040204020203" pitchFamily="34" charset="0"/>
                <a:cs typeface="Segoe UI Semibold" panose="020B0702040204020203" pitchFamily="34" charset="0"/>
              </a:rPr>
              <a:t>     Wind</a:t>
            </a:r>
          </a:p>
          <a:p>
            <a:r>
              <a:rPr lang="en-US" sz="1400" dirty="0">
                <a:latin typeface="Segoe UI Semibold" panose="020B0702040204020203" pitchFamily="34" charset="0"/>
                <a:cs typeface="Segoe UI Semibold" panose="020B0702040204020203" pitchFamily="34" charset="0"/>
              </a:rPr>
              <a:t>         Waste-to-Energy</a:t>
            </a:r>
          </a:p>
          <a:p>
            <a:r>
              <a:rPr lang="en-US" sz="1400" dirty="0">
                <a:latin typeface="Segoe UI Semibold" panose="020B0702040204020203" pitchFamily="34" charset="0"/>
                <a:cs typeface="Segoe UI Semibold" panose="020B0702040204020203" pitchFamily="34" charset="0"/>
              </a:rPr>
              <a:t>             Solar</a:t>
            </a:r>
          </a:p>
        </p:txBody>
      </p:sp>
      <p:sp>
        <p:nvSpPr>
          <p:cNvPr id="9" name="TextBox 8"/>
          <p:cNvSpPr txBox="1"/>
          <p:nvPr/>
        </p:nvSpPr>
        <p:spPr>
          <a:xfrm rot="18258588">
            <a:off x="2352068" y="3246250"/>
            <a:ext cx="5632238" cy="369332"/>
          </a:xfrm>
          <a:prstGeom prst="rect">
            <a:avLst/>
          </a:prstGeom>
          <a:noFill/>
        </p:spPr>
        <p:txBody>
          <a:bodyPr wrap="square" rtlCol="0">
            <a:spAutoFit/>
          </a:bodyPr>
          <a:lstStyle/>
          <a:p>
            <a:pPr algn="ctr"/>
            <a:r>
              <a:rPr lang="en-US" dirty="0">
                <a:solidFill>
                  <a:srgbClr val="113C66"/>
                </a:solidFill>
                <a:latin typeface="Segoe UI Semibold" panose="020B0702040204020203" pitchFamily="34" charset="0"/>
                <a:cs typeface="Segoe UI Semibold" panose="020B0702040204020203" pitchFamily="34" charset="0"/>
              </a:rPr>
              <a:t>Complexity/Resource investment</a:t>
            </a:r>
          </a:p>
        </p:txBody>
      </p:sp>
      <p:sp>
        <p:nvSpPr>
          <p:cNvPr id="11" name="Rectangle 10"/>
          <p:cNvSpPr/>
          <p:nvPr/>
        </p:nvSpPr>
        <p:spPr>
          <a:xfrm>
            <a:off x="972819" y="1754856"/>
            <a:ext cx="4188179" cy="2985433"/>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Future energy efforts: </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Large capital building projects </a:t>
            </a:r>
            <a:br>
              <a:rPr lang="en-US" sz="2000" dirty="0">
                <a:latin typeface="Segoe UI" panose="020B0502040204020203" pitchFamily="34" charset="0"/>
                <a:cs typeface="Segoe UI" panose="020B0502040204020203" pitchFamily="34" charset="0"/>
              </a:rPr>
            </a:br>
            <a:r>
              <a:rPr lang="en-US" sz="2000" dirty="0">
                <a:latin typeface="Segoe UI" panose="020B0502040204020203" pitchFamily="34" charset="0"/>
                <a:cs typeface="Segoe UI" panose="020B0502040204020203" pitchFamily="34" charset="0"/>
              </a:rPr>
              <a:t>(new and remodeling)</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Energy efficiency capital projects </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Continuous improvements </a:t>
            </a:r>
            <a:br>
              <a:rPr lang="en-US" sz="2000" dirty="0">
                <a:latin typeface="Segoe UI" panose="020B0502040204020203" pitchFamily="34" charset="0"/>
                <a:cs typeface="Segoe UI" panose="020B0502040204020203" pitchFamily="34" charset="0"/>
              </a:rPr>
            </a:br>
            <a:r>
              <a:rPr lang="en-US" sz="2000" dirty="0">
                <a:latin typeface="Segoe UI" panose="020B0502040204020203" pitchFamily="34" charset="0"/>
                <a:cs typeface="Segoe UI" panose="020B0502040204020203" pitchFamily="34" charset="0"/>
              </a:rPr>
              <a:t>in operations</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Employee</a:t>
            </a:r>
            <a:br>
              <a:rPr lang="en-US" sz="2000" dirty="0">
                <a:latin typeface="Segoe UI" panose="020B0502040204020203" pitchFamily="34" charset="0"/>
                <a:cs typeface="Segoe UI" panose="020B0502040204020203" pitchFamily="34" charset="0"/>
              </a:rPr>
            </a:br>
            <a:r>
              <a:rPr lang="en-US" sz="2000" dirty="0">
                <a:latin typeface="Segoe UI" panose="020B0502040204020203" pitchFamily="34" charset="0"/>
                <a:cs typeface="Segoe UI" panose="020B0502040204020203" pitchFamily="34" charset="0"/>
              </a:rPr>
              <a:t>engagement </a:t>
            </a:r>
          </a:p>
        </p:txBody>
      </p:sp>
      <p:sp>
        <p:nvSpPr>
          <p:cNvPr id="1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dirty="0"/>
              <a:t>Direction Ahead</a:t>
            </a:r>
          </a:p>
        </p:txBody>
      </p:sp>
    </p:spTree>
    <p:extLst>
      <p:ext uri="{BB962C8B-B14F-4D97-AF65-F5344CB8AC3E}">
        <p14:creationId xmlns:p14="http://schemas.microsoft.com/office/powerpoint/2010/main" val="86062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dirty="0"/>
              <a:t>Buildings</a:t>
            </a:r>
          </a:p>
        </p:txBody>
      </p:sp>
      <p:sp>
        <p:nvSpPr>
          <p:cNvPr id="8" name="Rectangle 7"/>
          <p:cNvSpPr/>
          <p:nvPr/>
        </p:nvSpPr>
        <p:spPr>
          <a:xfrm>
            <a:off x="1499656" y="4252362"/>
            <a:ext cx="4188179" cy="2062103"/>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LED Lighting:</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60% more energy efficient</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Less maintenance</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Better light quality</a:t>
            </a:r>
          </a:p>
          <a:p>
            <a:pPr marL="742950" lvl="1" indent="-285750">
              <a:spcAft>
                <a:spcPts val="600"/>
              </a:spcAft>
              <a:buFont typeface="Arial" panose="020B0604020202020204" pitchFamily="34" charset="0"/>
              <a:buChar char="•"/>
            </a:pPr>
            <a:endParaRPr lang="en-US" sz="2000" dirty="0">
              <a:latin typeface="Segoe UI" panose="020B0502040204020203" pitchFamily="34" charset="0"/>
              <a:cs typeface="Segoe UI" panose="020B0502040204020203" pitchFamily="34" charset="0"/>
            </a:endParaRPr>
          </a:p>
        </p:txBody>
      </p:sp>
      <p:pic>
        <p:nvPicPr>
          <p:cNvPr id="2" name="Picture 1"/>
          <p:cNvPicPr>
            <a:picLocks noChangeAspect="1"/>
          </p:cNvPicPr>
          <p:nvPr/>
        </p:nvPicPr>
        <p:blipFill rotWithShape="1">
          <a:blip r:embed="rId3"/>
          <a:srcRect r="45340" b="1994"/>
          <a:stretch/>
        </p:blipFill>
        <p:spPr>
          <a:xfrm>
            <a:off x="1499656" y="1678992"/>
            <a:ext cx="3672845" cy="2469545"/>
          </a:xfrm>
          <a:prstGeom prst="rect">
            <a:avLst/>
          </a:prstGeom>
        </p:spPr>
      </p:pic>
      <p:sp>
        <p:nvSpPr>
          <p:cNvPr id="10" name="Rectangle 9"/>
          <p:cNvSpPr/>
          <p:nvPr/>
        </p:nvSpPr>
        <p:spPr>
          <a:xfrm>
            <a:off x="6096000" y="1190917"/>
            <a:ext cx="4188179" cy="1677382"/>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Daylighting and controls:</a:t>
            </a:r>
          </a:p>
          <a:p>
            <a:pPr marL="342900" indent="-34290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Reducing lighting when sunny</a:t>
            </a:r>
          </a:p>
          <a:p>
            <a:pPr marL="342900" indent="-34290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Occupancy controls</a:t>
            </a:r>
          </a:p>
          <a:p>
            <a:pPr marL="342900" indent="-34290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Dimming</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 r="46562" b="10767"/>
          <a:stretch/>
        </p:blipFill>
        <p:spPr>
          <a:xfrm>
            <a:off x="8190089" y="2641385"/>
            <a:ext cx="2929720" cy="3673080"/>
          </a:xfrm>
          <a:prstGeom prst="rect">
            <a:avLst/>
          </a:prstGeom>
        </p:spPr>
      </p:pic>
    </p:spTree>
    <p:extLst>
      <p:ext uri="{BB962C8B-B14F-4D97-AF65-F5344CB8AC3E}">
        <p14:creationId xmlns:p14="http://schemas.microsoft.com/office/powerpoint/2010/main" val="3137329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dirty="0"/>
              <a:t>Buildings</a:t>
            </a:r>
          </a:p>
        </p:txBody>
      </p:sp>
      <p:sp>
        <p:nvSpPr>
          <p:cNvPr id="8" name="Rectangle 7"/>
          <p:cNvSpPr/>
          <p:nvPr/>
        </p:nvSpPr>
        <p:spPr>
          <a:xfrm>
            <a:off x="838201" y="5162905"/>
            <a:ext cx="4188179" cy="2446824"/>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Recommissioning:</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Building tune-up</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5-25% energy savings</a:t>
            </a:r>
          </a:p>
          <a:p>
            <a:pPr marL="285750" indent="-285750">
              <a:spcAft>
                <a:spcPts val="600"/>
              </a:spcAft>
              <a:buFont typeface="Arial" panose="020B0604020202020204" pitchFamily="34" charset="0"/>
              <a:buChar char="•"/>
            </a:pPr>
            <a:endParaRPr lang="en-US" sz="2000" dirty="0">
              <a:latin typeface="Segoe UI" panose="020B0502040204020203" pitchFamily="34" charset="0"/>
              <a:cs typeface="Segoe UI" panose="020B0502040204020203" pitchFamily="34" charset="0"/>
            </a:endParaRPr>
          </a:p>
          <a:p>
            <a:pPr>
              <a:spcAft>
                <a:spcPts val="600"/>
              </a:spcAft>
            </a:pPr>
            <a:endParaRPr lang="en-US" sz="2000" dirty="0">
              <a:latin typeface="Segoe UI" panose="020B0502040204020203" pitchFamily="34" charset="0"/>
              <a:cs typeface="Segoe UI" panose="020B0502040204020203" pitchFamily="34" charset="0"/>
            </a:endParaRPr>
          </a:p>
          <a:p>
            <a:pPr marL="742950" lvl="1" indent="-285750">
              <a:spcAft>
                <a:spcPts val="600"/>
              </a:spcAft>
              <a:buFont typeface="Arial" panose="020B0604020202020204" pitchFamily="34" charset="0"/>
              <a:buChar char="•"/>
            </a:pPr>
            <a:endParaRPr lang="en-US" sz="2000" dirty="0">
              <a:latin typeface="Segoe UI" panose="020B0502040204020203" pitchFamily="34" charset="0"/>
              <a:cs typeface="Segoe UI" panose="020B0502040204020203" pitchFamily="34" charset="0"/>
            </a:endParaRPr>
          </a:p>
        </p:txBody>
      </p:sp>
      <p:sp>
        <p:nvSpPr>
          <p:cNvPr id="9" name="Rectangle 8"/>
          <p:cNvSpPr/>
          <p:nvPr/>
        </p:nvSpPr>
        <p:spPr>
          <a:xfrm>
            <a:off x="838201" y="4243107"/>
            <a:ext cx="5257800" cy="907941"/>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Building Automation Systems:</a:t>
            </a:r>
          </a:p>
          <a:p>
            <a:pPr marL="342900" indent="-34290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Controls HVAC and lighting systems</a:t>
            </a:r>
          </a:p>
        </p:txBody>
      </p:sp>
      <p:pic>
        <p:nvPicPr>
          <p:cNvPr id="3" name="Picture 2"/>
          <p:cNvPicPr>
            <a:picLocks noChangeAspect="1"/>
          </p:cNvPicPr>
          <p:nvPr/>
        </p:nvPicPr>
        <p:blipFill>
          <a:blip r:embed="rId3"/>
          <a:stretch>
            <a:fillRect/>
          </a:stretch>
        </p:blipFill>
        <p:spPr>
          <a:xfrm>
            <a:off x="645212" y="1594997"/>
            <a:ext cx="6539634" cy="2215132"/>
          </a:xfrm>
          <a:prstGeom prst="rect">
            <a:avLst/>
          </a:prstGeom>
        </p:spPr>
      </p:pic>
      <p:sp>
        <p:nvSpPr>
          <p:cNvPr id="11" name="Rectangle 10"/>
          <p:cNvSpPr/>
          <p:nvPr/>
        </p:nvSpPr>
        <p:spPr>
          <a:xfrm>
            <a:off x="7377834" y="1663087"/>
            <a:ext cx="4188179" cy="1292662"/>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Geothermal:</a:t>
            </a:r>
          </a:p>
          <a:p>
            <a:pPr marL="742950" lvl="1"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30-60% more efficient</a:t>
            </a:r>
          </a:p>
          <a:p>
            <a:pPr marL="742950" lvl="1"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Uses heat from the ground</a:t>
            </a:r>
          </a:p>
        </p:txBody>
      </p:sp>
      <p:pic>
        <p:nvPicPr>
          <p:cNvPr id="13" name="Picture 12"/>
          <p:cNvPicPr>
            <a:picLocks noChangeAspect="1"/>
          </p:cNvPicPr>
          <p:nvPr/>
        </p:nvPicPr>
        <p:blipFill>
          <a:blip r:embed="rId4"/>
          <a:stretch>
            <a:fillRect/>
          </a:stretch>
        </p:blipFill>
        <p:spPr>
          <a:xfrm>
            <a:off x="7555255" y="3193773"/>
            <a:ext cx="4199103" cy="3006608"/>
          </a:xfrm>
          <a:prstGeom prst="rect">
            <a:avLst/>
          </a:prstGeom>
        </p:spPr>
      </p:pic>
    </p:spTree>
    <p:extLst>
      <p:ext uri="{BB962C8B-B14F-4D97-AF65-F5344CB8AC3E}">
        <p14:creationId xmlns:p14="http://schemas.microsoft.com/office/powerpoint/2010/main" val="3478031671"/>
      </p:ext>
    </p:extLst>
  </p:cSld>
  <p:clrMapOvr>
    <a:masterClrMapping/>
  </p:clrMapOvr>
</p:sld>
</file>

<file path=ppt/theme/theme1.xml><?xml version="1.0" encoding="utf-8"?>
<a:theme xmlns:a="http://schemas.openxmlformats.org/drawingml/2006/main" name="Office Theme">
  <a:themeElements>
    <a:clrScheme name="Hennepin County Palette 2016">
      <a:dk1>
        <a:srgbClr val="113C66"/>
      </a:dk1>
      <a:lt1>
        <a:srgbClr val="FAFAFA"/>
      </a:lt1>
      <a:dk2>
        <a:srgbClr val="113C66"/>
      </a:dk2>
      <a:lt2>
        <a:srgbClr val="FAFAFA"/>
      </a:lt2>
      <a:accent1>
        <a:srgbClr val="0058A3"/>
      </a:accent1>
      <a:accent2>
        <a:srgbClr val="44C8F5"/>
      </a:accent2>
      <a:accent3>
        <a:srgbClr val="9FCC3B"/>
      </a:accent3>
      <a:accent4>
        <a:srgbClr val="F7931E"/>
      </a:accent4>
      <a:accent5>
        <a:srgbClr val="EF413C"/>
      </a:accent5>
      <a:accent6>
        <a:srgbClr val="3E1151"/>
      </a:accent6>
      <a:hlink>
        <a:srgbClr val="00AEEF"/>
      </a:hlink>
      <a:folHlink>
        <a:srgbClr val="44C8F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 Template November 2016" id="{7305A6EE-1A77-4FF8-AE84-8B38D37E2C3C}" vid="{69EA2A9D-4C5A-4AE2-A084-1E1C853FD77F}"/>
    </a:ext>
  </a:extLst>
</a:theme>
</file>

<file path=ppt/theme/theme2.xml><?xml version="1.0" encoding="utf-8"?>
<a:theme xmlns:a="http://schemas.openxmlformats.org/drawingml/2006/main" name="1_Office Theme">
  <a:themeElements>
    <a:clrScheme name="Hennepin County Palette 2016">
      <a:dk1>
        <a:srgbClr val="113C66"/>
      </a:dk1>
      <a:lt1>
        <a:srgbClr val="FAFAFA"/>
      </a:lt1>
      <a:dk2>
        <a:srgbClr val="113C66"/>
      </a:dk2>
      <a:lt2>
        <a:srgbClr val="FAFAFA"/>
      </a:lt2>
      <a:accent1>
        <a:srgbClr val="0058A3"/>
      </a:accent1>
      <a:accent2>
        <a:srgbClr val="44C8F5"/>
      </a:accent2>
      <a:accent3>
        <a:srgbClr val="9FCC3B"/>
      </a:accent3>
      <a:accent4>
        <a:srgbClr val="F7931E"/>
      </a:accent4>
      <a:accent5>
        <a:srgbClr val="EF413C"/>
      </a:accent5>
      <a:accent6>
        <a:srgbClr val="3E1151"/>
      </a:accent6>
      <a:hlink>
        <a:srgbClr val="00AEEF"/>
      </a:hlink>
      <a:folHlink>
        <a:srgbClr val="44C8F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Read-Only]" id="{34F179DA-DFCE-4673-B5D5-464C29616DDB}" vid="{794F3691-0733-44F0-8735-DF841CD9201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6e7a3119-b75d-4328-a247-ae40c09ba1c0">EWXX7QJ5ZMD4-740199547-60</_dlc_DocId>
    <_dlc_DocIdUrl xmlns="6e7a3119-b75d-4328-a247-ae40c09ba1c0">
      <Url>https://dept.hennepin.us/pw/env/team/mastplan/_layouts/15/DocIdRedir.aspx?ID=EWXX7QJ5ZMD4-740199547-60</Url>
      <Description>EWXX7QJ5ZMD4-740199547-60</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2766501EB1475647835643B6182A1881" ma:contentTypeVersion="0" ma:contentTypeDescription="Create a new document." ma:contentTypeScope="" ma:versionID="bedb2169e94e02c60539cc23b3c5c26e">
  <xsd:schema xmlns:xsd="http://www.w3.org/2001/XMLSchema" xmlns:xs="http://www.w3.org/2001/XMLSchema" xmlns:p="http://schemas.microsoft.com/office/2006/metadata/properties" xmlns:ns2="6e7a3119-b75d-4328-a247-ae40c09ba1c0" targetNamespace="http://schemas.microsoft.com/office/2006/metadata/properties" ma:root="true" ma:fieldsID="20648c094142267ba1cabbe9fd45e2d9" ns2:_="">
    <xsd:import namespace="6e7a3119-b75d-4328-a247-ae40c09ba1c0"/>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7a3119-b75d-4328-a247-ae40c09ba1c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8FC07C-7BAB-4615-9EF5-9A1FF19EC619}">
  <ds:schemaRefs>
    <ds:schemaRef ds:uri="http://schemas.microsoft.com/sharepoint/events"/>
  </ds:schemaRefs>
</ds:datastoreItem>
</file>

<file path=customXml/itemProps2.xml><?xml version="1.0" encoding="utf-8"?>
<ds:datastoreItem xmlns:ds="http://schemas.openxmlformats.org/officeDocument/2006/customXml" ds:itemID="{D34E3CF0-6C40-49DE-9514-492701D7BAED}">
  <ds:schemaRefs>
    <ds:schemaRef ds:uri="http://schemas.microsoft.com/sharepoint/v3/contenttype/forms"/>
  </ds:schemaRefs>
</ds:datastoreItem>
</file>

<file path=customXml/itemProps3.xml><?xml version="1.0" encoding="utf-8"?>
<ds:datastoreItem xmlns:ds="http://schemas.openxmlformats.org/officeDocument/2006/customXml" ds:itemID="{B26B8610-BF58-4CC2-830E-ED1BD8CBA338}">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6e7a3119-b75d-4328-a247-ae40c09ba1c0"/>
    <ds:schemaRef ds:uri="http://www.w3.org/XML/1998/namespace"/>
    <ds:schemaRef ds:uri="http://purl.org/dc/dcmitype/"/>
  </ds:schemaRefs>
</ds:datastoreItem>
</file>

<file path=customXml/itemProps4.xml><?xml version="1.0" encoding="utf-8"?>
<ds:datastoreItem xmlns:ds="http://schemas.openxmlformats.org/officeDocument/2006/customXml" ds:itemID="{C6BE06DD-2921-456F-8CDC-C7125CA66D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7a3119-b75d-4328-a247-ae40c09ba1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template (1)</Template>
  <TotalTime>7362</TotalTime>
  <Words>1684</Words>
  <Application>Microsoft Office PowerPoint</Application>
  <PresentationFormat>Widescreen</PresentationFormat>
  <Paragraphs>306</Paragraphs>
  <Slides>54</Slides>
  <Notes>27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54</vt:i4>
      </vt:variant>
    </vt:vector>
  </HeadingPairs>
  <TitlesOfParts>
    <vt:vector size="65" baseType="lpstr">
      <vt:lpstr>Arial</vt:lpstr>
      <vt:lpstr>Calibri</vt:lpstr>
      <vt:lpstr>Calibri Light</vt:lpstr>
      <vt:lpstr>Myriad Pro</vt:lpstr>
      <vt:lpstr>Segoe UI</vt:lpstr>
      <vt:lpstr>Segoe UI Black</vt:lpstr>
      <vt:lpstr>Segoe UI Light</vt:lpstr>
      <vt:lpstr>Segoe UI Semibold</vt:lpstr>
      <vt:lpstr>Univers LT Std 47 Cn Lt</vt:lpstr>
      <vt:lpstr>Office Theme</vt:lpstr>
      <vt:lpstr>1_Office Theme</vt:lpstr>
      <vt:lpstr>Sustainability:  Energy Conservation Efforts</vt:lpstr>
      <vt:lpstr>Vision</vt:lpstr>
      <vt:lpstr>Energy in Hennepin County</vt:lpstr>
      <vt:lpstr>Why is conserving energy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Hello.</vt:lpstr>
      <vt:lpstr>Project Team</vt:lpstr>
      <vt:lpstr>Selected Site – 1745 University Ave West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Owner Education </vt:lpstr>
      <vt:lpstr>JAUM’s Green Story</vt:lpstr>
      <vt:lpstr>LEED O+M (Operations and Maintenance) Certification </vt:lpstr>
      <vt:lpstr>Just the First Chapter</vt:lpstr>
      <vt:lpstr>Thank you.</vt:lpstr>
    </vt:vector>
  </TitlesOfParts>
  <Manager/>
  <Company>Hennepin County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 PowerPoint template</dc:title>
  <dc:subject/>
  <dc:creator>Christina M Schmitt</dc:creator>
  <cp:keywords/>
  <dc:description/>
  <cp:lastModifiedBy>Mary Pat Nielson</cp:lastModifiedBy>
  <cp:revision>380</cp:revision>
  <cp:lastPrinted>2017-09-13T20:39:03Z</cp:lastPrinted>
  <dcterms:created xsi:type="dcterms:W3CDTF">2016-12-21T17:04:47Z</dcterms:created>
  <dcterms:modified xsi:type="dcterms:W3CDTF">2019-03-05T18:22:58Z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0x0101002766501EB1475647835643B6182A1881</vt:lpwstr>
  </property>
  <property fmtid="{D5CDD505-2E9C-101B-9397-08002B2CF9AE}" pid="3" name="Hennepin County Content Status">
    <vt:lpwstr/>
  </property>
  <property fmtid="{D5CDD505-2E9C-101B-9397-08002B2CF9AE}" pid="4" name="ArticulateGUID">
    <vt:lpwstr>16603925-33D8-4F3E-9950-F27CDA5EA057</vt:lpwstr>
  </property>
  <property fmtid="{D5CDD505-2E9C-101B-9397-08002B2CF9AE}" pid="5" name="ArticulatePath">
    <vt:lpwstr>Presentation1</vt:lpwstr>
  </property>
  <property fmtid="{D5CDD505-2E9C-101B-9397-08002B2CF9AE}" pid="6" name="_dlc_DocIdItemGuid">
    <vt:lpwstr>3b903418-ecb3-4008-a6bc-7658e41430b8</vt:lpwstr>
  </property>
</Properties>
</file>